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0"/>
  </p:notesMasterIdLst>
  <p:handoutMasterIdLst>
    <p:handoutMasterId r:id="rId41"/>
  </p:handoutMasterIdLst>
  <p:sldIdLst>
    <p:sldId id="256" r:id="rId7"/>
    <p:sldId id="257" r:id="rId8"/>
    <p:sldId id="258" r:id="rId9"/>
    <p:sldId id="294" r:id="rId10"/>
    <p:sldId id="260" r:id="rId11"/>
    <p:sldId id="261" r:id="rId12"/>
    <p:sldId id="262" r:id="rId13"/>
    <p:sldId id="263" r:id="rId14"/>
    <p:sldId id="264" r:id="rId15"/>
    <p:sldId id="265" r:id="rId16"/>
    <p:sldId id="291" r:id="rId17"/>
    <p:sldId id="267" r:id="rId18"/>
    <p:sldId id="292" r:id="rId19"/>
    <p:sldId id="269" r:id="rId20"/>
    <p:sldId id="270" r:id="rId21"/>
    <p:sldId id="271" r:id="rId22"/>
    <p:sldId id="272" r:id="rId23"/>
    <p:sldId id="274" r:id="rId24"/>
    <p:sldId id="275" r:id="rId25"/>
    <p:sldId id="273" r:id="rId26"/>
    <p:sldId id="293" r:id="rId27"/>
    <p:sldId id="277" r:id="rId28"/>
    <p:sldId id="280" r:id="rId29"/>
    <p:sldId id="281" r:id="rId30"/>
    <p:sldId id="282" r:id="rId31"/>
    <p:sldId id="283" r:id="rId32"/>
    <p:sldId id="284" r:id="rId33"/>
    <p:sldId id="285" r:id="rId34"/>
    <p:sldId id="286" r:id="rId35"/>
    <p:sldId id="287" r:id="rId36"/>
    <p:sldId id="288" r:id="rId37"/>
    <p:sldId id="289" r:id="rId38"/>
    <p:sldId id="29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2" name="Denis" initials="D" lastIdx="5" clrIdx="1">
    <p:extLst>
      <p:ext uri="{19B8F6BF-5375-455C-9EA6-DF929625EA0E}">
        <p15:presenceInfo xmlns:p15="http://schemas.microsoft.com/office/powerpoint/2012/main" userId="Denis" providerId="None"/>
      </p:ext>
    </p:extLst>
  </p:cmAuthor>
  <p:cmAuthor id="3" name="COPPER, Frederik Anton" initials="CFA" lastIdx="3" clrIdx="2">
    <p:extLst>
      <p:ext uri="{19B8F6BF-5375-455C-9EA6-DF929625EA0E}">
        <p15:presenceInfo xmlns:p15="http://schemas.microsoft.com/office/powerpoint/2012/main" userId="S::copperf@who.int::0f901088-783c-438a-8209-1f3e953b174f" providerId="AD"/>
      </p:ext>
    </p:extLst>
  </p:cmAuthor>
  <p:cmAuthor id="4" name="Administrator" initials="A" lastIdx="1" clrIdx="3">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E9EC"/>
    <a:srgbClr val="D56121"/>
    <a:srgbClr val="CE5E20"/>
    <a:srgbClr val="D7E6E9"/>
    <a:srgbClr val="C6DCE0"/>
    <a:srgbClr val="008FCE"/>
    <a:srgbClr val="008DCF"/>
    <a:srgbClr val="008DC9"/>
    <a:srgbClr val="D86422"/>
    <a:srgbClr val="A24B1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CB6BE4-4E7A-4D53-B08F-81AE1A11A32E}" v="4" dt="2020-11-02T11:14:46.1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snapToObjects="1">
      <p:cViewPr varScale="1">
        <p:scale>
          <a:sx n="108" d="100"/>
          <a:sy n="108" d="100"/>
        </p:scale>
        <p:origin x="678" y="102"/>
      </p:cViewPr>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11/2/2020</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11/2/2020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88000"/>
            <a:r>
              <a:rPr lang="zh-CN" altLang="en-US" dirty="0"/>
              <a:t>可根据您自己的日程调整时间，但要确保为第</a:t>
            </a:r>
            <a:r>
              <a:rPr lang="en-US" altLang="zh-CN" dirty="0"/>
              <a:t>2</a:t>
            </a:r>
            <a:r>
              <a:rPr lang="zh-CN" altLang="en-US" dirty="0"/>
              <a:t>部分保留足够的时间。这是模拟演练最重要的部分！！！</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Calibri" pitchFamily="34" charset="0"/>
                <a:cs typeface="Courier New" pitchFamily="49" charset="0"/>
              </a:rPr>
              <a:t>分成小组。</a:t>
            </a:r>
            <a:endParaRPr kumimoji="0" lang="en-CA" altLang="zh-CN" sz="35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Calibri" pitchFamily="34" charset="0"/>
                <a:cs typeface="Courier New" pitchFamily="49" charset="0"/>
              </a:rPr>
              <a:t>按行动优先考虑结果。</a:t>
            </a:r>
            <a:endParaRPr kumimoji="0" lang="en-CA" altLang="zh-CN" sz="35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行动</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为什么作为重点？</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谁负责该行动？</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需要什么资源？</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什么时候需要？</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每个小组的报告员将用</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5</a:t>
            </a:r>
            <a:r>
              <a:rPr kumimoji="0" lang="zh-CN" altLang="zh-CN" sz="1200" b="0" i="0" u="none" strike="noStrike" kern="1200" cap="none" spc="0" normalizeH="0" baseline="0" noProof="0" dirty="0">
                <a:ln>
                  <a:noFill/>
                </a:ln>
                <a:solidFill>
                  <a:prstClr val="black"/>
                </a:solidFill>
                <a:effectLst/>
                <a:uLnTx/>
                <a:uFillTx/>
                <a:latin typeface="+mn-lt"/>
                <a:ea typeface="+mn-ea"/>
                <a:cs typeface="+mn-cs"/>
              </a:rPr>
              <a:t>分钟时间总结小组的研究结果。</a:t>
            </a:r>
          </a:p>
        </p:txBody>
      </p:sp>
      <p:sp>
        <p:nvSpPr>
          <p:cNvPr id="4" name="Slide Number Placeholder 3"/>
          <p:cNvSpPr>
            <a:spLocks noGrp="1"/>
          </p:cNvSpPr>
          <p:nvPr>
            <p:ph type="sldNum" sz="quarter" idx="5"/>
          </p:nvPr>
        </p:nvSpPr>
        <p:spPr/>
        <p:txBody>
          <a:bodyPr/>
          <a:lstStyle/>
          <a:p>
            <a:fld id="{FAE61A72-6C7D-49E1-A69D-B1543F4FDA02}" type="slidenum">
              <a:rPr lang="en-US" smtClean="0"/>
              <a:t>32</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Calibri" pitchFamily="34" charset="0"/>
                <a:cs typeface="Courier New" pitchFamily="49" charset="0"/>
              </a:rPr>
              <a:t>分成小组。</a:t>
            </a:r>
            <a:endParaRPr kumimoji="0" lang="en-CA" altLang="zh-CN" sz="35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Calibri" pitchFamily="34" charset="0"/>
                <a:cs typeface="Courier New" pitchFamily="49" charset="0"/>
              </a:rPr>
              <a:t>按行动优先考虑结果。</a:t>
            </a:r>
            <a:endParaRPr kumimoji="0" lang="en-CA" altLang="zh-CN" sz="35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行动</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为什么作为重点？</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谁负责该行动？</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需要什么资源？</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什么时候需要？</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每个小组的报告员将用</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5</a:t>
            </a:r>
            <a:r>
              <a:rPr kumimoji="0" lang="zh-CN" altLang="zh-CN" sz="1200" b="0" i="0" u="none" strike="noStrike" kern="1200" cap="none" spc="0" normalizeH="0" baseline="0" noProof="0" dirty="0">
                <a:ln>
                  <a:noFill/>
                </a:ln>
                <a:solidFill>
                  <a:prstClr val="black"/>
                </a:solidFill>
                <a:effectLst/>
                <a:uLnTx/>
                <a:uFillTx/>
                <a:latin typeface="+mn-lt"/>
                <a:ea typeface="+mn-ea"/>
                <a:cs typeface="+mn-cs"/>
              </a:rPr>
              <a:t>分钟时间总结小组的研究结果。</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0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u="none" dirty="0"/>
              <a:t>局势正在迅速演变。</a:t>
            </a:r>
          </a:p>
          <a:p>
            <a:endParaRPr lang="en-US" b="1" u="none" dirty="0"/>
          </a:p>
          <a:p>
            <a:r>
              <a:rPr lang="zh-CN" altLang="en-US" b="1" u="none" dirty="0"/>
              <a:t>可从世卫组织的最新形式报告获得信息。</a:t>
            </a:r>
            <a:endParaRPr lang="en-US" altLang="zh-CN" b="1" u="none" dirty="0"/>
          </a:p>
          <a:p>
            <a:endParaRPr lang="en-US" b="1" u="none" dirty="0"/>
          </a:p>
          <a:p>
            <a:r>
              <a:rPr lang="zh-CN" altLang="en-US" b="1" u="none" dirty="0"/>
              <a:t>如果点击本图像，就将进入世卫组织形势报告网页。</a:t>
            </a:r>
            <a:endParaRPr lang="en-US" b="1" u="none" dirty="0"/>
          </a:p>
          <a:p>
            <a:endParaRPr lang="en-US" b="1" u="none" dirty="0"/>
          </a:p>
          <a:p>
            <a:r>
              <a:rPr lang="zh-CN" altLang="en-US" b="1" u="none" dirty="0"/>
              <a:t>您也可打印副本。</a:t>
            </a:r>
            <a:endParaRPr lang="en-US" b="1" u="none" dirty="0"/>
          </a:p>
          <a:p>
            <a:endParaRPr lang="en-US" b="1" u="sng" dirty="0"/>
          </a:p>
          <a:p>
            <a:r>
              <a:rPr lang="zh-CN" altLang="en-US" b="1" u="sng" dirty="0"/>
              <a:t>资源：</a:t>
            </a:r>
            <a:endParaRPr lang="en-US"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https://www.who.int/emergencies/diseases/novel-coronavirus-2019/situation-reports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Times New Roman" panose="02020603050405020304" pitchFamily="18" charset="0"/>
                <a:ea typeface="KaiTi" panose="02010609060101010101" pitchFamily="49" charset="-122"/>
                <a:cs typeface="Times New Roman" panose="02020603050405020304" pitchFamily="18" charset="0"/>
              </a:rPr>
              <a:t>世卫组织的团队与来自世界各地的专家合作，制定这方面的指导意见。专家们一起审查报告、研究结果和各国的情况介绍，分析趋势，征求其他专家组的意见，然后商定最佳做法。指导意见供卫生决策者根据国家和背景情况调整使用。随着出现新的科学知识，指导文件将被更新。</a:t>
            </a:r>
            <a:endParaRPr lang="zh-CN" altLang="en-US" sz="1400" dirty="0">
              <a:latin typeface="Times New Roman" panose="02020603050405020304" pitchFamily="18" charset="0"/>
              <a:ea typeface="KaiTi" panose="02010609060101010101" pitchFamily="49"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6612BC-189C-490F-8D1D-176D046519D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6617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88000"/>
            <a:r>
              <a:rPr lang="zh-CN" altLang="en-US" sz="1200" kern="1200" dirty="0">
                <a:solidFill>
                  <a:schemeClr val="tx1"/>
                </a:solidFill>
                <a:effectLst/>
                <a:latin typeface="+mn-lt"/>
                <a:ea typeface="+mn-ea"/>
                <a:cs typeface="+mn-cs"/>
              </a:rPr>
              <a:t>桌面演练使用渐进式模拟场景以及按脚本附加的一系列具体情况，使学员考虑潜在突发卫生事件对现有计划、程序和能力的影响。桌面演练模拟在非正式、无压力环境中的突发事件。</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indent="288000"/>
            <a:r>
              <a:rPr lang="zh-CN" altLang="en-US" sz="1200" b="1" kern="1200" dirty="0">
                <a:solidFill>
                  <a:schemeClr val="tx1"/>
                </a:solidFill>
                <a:effectLst/>
                <a:latin typeface="+mn-lt"/>
                <a:ea typeface="+mn-ea"/>
                <a:cs typeface="+mn-cs"/>
              </a:rPr>
              <a:t>桌面演练的目的是通过有主持人牵头的小组讨论来加强管理突发卫生事件的准备。</a:t>
            </a:r>
            <a:endParaRPr lang="en-US" altLang="zh-CN" sz="1200" b="1" kern="1200" dirty="0">
              <a:solidFill>
                <a:schemeClr val="tx1"/>
              </a:solidFill>
              <a:effectLst/>
              <a:latin typeface="+mn-lt"/>
              <a:ea typeface="+mn-ea"/>
              <a:cs typeface="+mn-cs"/>
            </a:endParaRPr>
          </a:p>
          <a:p>
            <a:pPr indent="288000"/>
            <a:endParaRPr lang="en-GB" sz="1200" b="1" u="sng" kern="1200" dirty="0">
              <a:solidFill>
                <a:schemeClr val="tx1"/>
              </a:solidFill>
              <a:effectLst/>
              <a:latin typeface="+mn-lt"/>
              <a:ea typeface="+mn-ea"/>
              <a:cs typeface="+mn-cs"/>
            </a:endParaRPr>
          </a:p>
          <a:p>
            <a:pPr indent="288000"/>
            <a:r>
              <a:rPr lang="zh-CN" altLang="en-US" sz="1200" b="1" u="sng" kern="1200" dirty="0">
                <a:solidFill>
                  <a:schemeClr val="tx1"/>
                </a:solidFill>
                <a:effectLst/>
                <a:latin typeface="+mn-lt"/>
                <a:ea typeface="+mn-ea"/>
                <a:cs typeface="+mn-cs"/>
              </a:rPr>
              <a:t>桌面演练可用于：</a:t>
            </a:r>
            <a:endParaRPr lang="en-GB" sz="1200" b="1" u="sng" kern="1200" dirty="0">
              <a:solidFill>
                <a:schemeClr val="tx1"/>
              </a:solidFill>
              <a:effectLst/>
              <a:latin typeface="+mn-lt"/>
              <a:ea typeface="+mn-ea"/>
              <a:cs typeface="+mn-cs"/>
            </a:endParaRPr>
          </a:p>
          <a:p>
            <a:pPr lvl="0" indent="288000"/>
            <a:r>
              <a:rPr lang="zh-CN" altLang="en-US" sz="1200" kern="1200" dirty="0">
                <a:solidFill>
                  <a:schemeClr val="tx1"/>
                </a:solidFill>
                <a:effectLst/>
                <a:latin typeface="+mn-lt"/>
                <a:ea typeface="+mn-ea"/>
                <a:cs typeface="+mn-cs"/>
              </a:rPr>
              <a:t>制定或审查应对计划</a:t>
            </a:r>
            <a:endParaRPr lang="en-GB" sz="1200" kern="1200" dirty="0">
              <a:solidFill>
                <a:schemeClr val="tx1"/>
              </a:solidFill>
              <a:effectLst/>
              <a:latin typeface="+mn-lt"/>
              <a:ea typeface="+mn-ea"/>
              <a:cs typeface="+mn-cs"/>
            </a:endParaRPr>
          </a:p>
          <a:p>
            <a:pPr lvl="0" indent="288000"/>
            <a:r>
              <a:rPr lang="zh-CN" altLang="en-US" sz="1200" kern="1200" dirty="0">
                <a:solidFill>
                  <a:schemeClr val="tx1"/>
                </a:solidFill>
                <a:effectLst/>
                <a:latin typeface="+mn-lt"/>
                <a:ea typeface="+mn-ea"/>
                <a:cs typeface="+mn-cs"/>
              </a:rPr>
              <a:t>使学员知晓自己的作用和职责</a:t>
            </a:r>
            <a:endParaRPr lang="en-US" altLang="zh-CN" sz="1200" kern="1200" dirty="0">
              <a:solidFill>
                <a:schemeClr val="tx1"/>
              </a:solidFill>
              <a:effectLst/>
              <a:latin typeface="+mn-lt"/>
              <a:ea typeface="+mn-ea"/>
              <a:cs typeface="+mn-cs"/>
            </a:endParaRPr>
          </a:p>
          <a:p>
            <a:pPr lvl="0" indent="288000"/>
            <a:r>
              <a:rPr lang="zh-CN" altLang="en-US" dirty="0"/>
              <a:t>通过有主持人牵头的开放式讨论来识别和解决问题。</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a:t>
            </a:r>
            <a:r>
              <a:rPr lang="zh-CN" altLang="en-US" dirty="0"/>
              <a:t>世卫组织</a:t>
            </a:r>
            <a:r>
              <a:rPr lang="en-US" altLang="zh-CN" dirty="0"/>
              <a:t>COVID-19</a:t>
            </a:r>
            <a:r>
              <a:rPr lang="zh-CN" altLang="en-US" dirty="0"/>
              <a:t>监测反应执行清单</a:t>
            </a:r>
            <a:r>
              <a:rPr lang="en-US" altLang="zh-CN" dirty="0"/>
              <a:t>》</a:t>
            </a:r>
            <a:r>
              <a:rPr lang="zh-CN" altLang="en-US" dirty="0"/>
              <a:t>应已打印并分发给所有学员。</a:t>
            </a:r>
            <a:endParaRPr lang="en-US" altLang="zh-CN" dirty="0"/>
          </a:p>
          <a:p>
            <a:endParaRPr lang="en-US" dirty="0"/>
          </a:p>
          <a:p>
            <a:r>
              <a:rPr lang="zh-CN" altLang="en-US" dirty="0"/>
              <a:t>请告诉学员，这包括在他们的参考文件中。</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2118946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可根据您自己的日程调整时间，但要确保为第</a:t>
            </a:r>
            <a:r>
              <a:rPr lang="en-US" altLang="zh-CN" dirty="0"/>
              <a:t>2</a:t>
            </a:r>
            <a:r>
              <a:rPr lang="zh-CN" altLang="en-US" dirty="0"/>
              <a:t>部分保留足够的时间。这是模拟演练最重要的部分！！！</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25</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Calibri" pitchFamily="34" charset="0"/>
                <a:cs typeface="Courier New" pitchFamily="49" charset="0"/>
              </a:rPr>
              <a:t>分成小组。</a:t>
            </a:r>
            <a:endParaRPr kumimoji="0" lang="en-CA" altLang="zh-CN" sz="35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Calibri" pitchFamily="34" charset="0"/>
                <a:cs typeface="Courier New" pitchFamily="49" charset="0"/>
              </a:rPr>
              <a:t>按行动优先考虑结果。</a:t>
            </a:r>
            <a:endParaRPr kumimoji="0" lang="en-CA" altLang="zh-CN" sz="35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行动</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为什么作为重点？</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谁负责该行动？</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需要什么资源？</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什么时候需要？</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每个小组的报告员将用</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5</a:t>
            </a:r>
            <a:r>
              <a:rPr kumimoji="0" lang="zh-CN" altLang="zh-CN" sz="1200" b="0" i="0" u="none" strike="noStrike" kern="1200" cap="none" spc="0" normalizeH="0" baseline="0" noProof="0" dirty="0">
                <a:ln>
                  <a:noFill/>
                </a:ln>
                <a:solidFill>
                  <a:prstClr val="black"/>
                </a:solidFill>
                <a:effectLst/>
                <a:uLnTx/>
                <a:uFillTx/>
                <a:latin typeface="+mn-lt"/>
                <a:ea typeface="+mn-ea"/>
                <a:cs typeface="+mn-cs"/>
              </a:rPr>
              <a:t>分钟时间总结小组的研究结果。</a:t>
            </a:r>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29</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Calibri" pitchFamily="34" charset="0"/>
                <a:cs typeface="Courier New" pitchFamily="49" charset="0"/>
              </a:rPr>
              <a:t>分成小组。</a:t>
            </a:r>
            <a:endParaRPr kumimoji="0" lang="en-CA" altLang="zh-CN" sz="35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Calibri" pitchFamily="34" charset="0"/>
                <a:cs typeface="Courier New" pitchFamily="49" charset="0"/>
              </a:rPr>
              <a:t>按行动优先考虑结果。</a:t>
            </a:r>
            <a:endParaRPr kumimoji="0" lang="en-CA" altLang="zh-CN" sz="35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行动</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为什么作为重点？</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cs typeface="Courier New" pitchFamily="49" charset="0"/>
              </a:rPr>
              <a:t>谁负责该行动？</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需要什么资源？</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什么时候需要？</a:t>
            </a:r>
            <a:endParaRPr kumimoji="0" lang="en-CA" altLang="zh-CN" sz="2400" b="0" i="0" u="none" strike="noStrike" kern="1200" cap="none" spc="0" normalizeH="0" baseline="0" noProof="0" dirty="0">
              <a:ln>
                <a:noFill/>
              </a:ln>
              <a:solidFill>
                <a:prstClr val="black"/>
              </a:solidFill>
              <a:effectLst/>
              <a:uLnTx/>
              <a:uFillTx/>
              <a:latin typeface="Calibri" pitchFamily="34" charset="0"/>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zh-CN" sz="1200" b="0" i="0" u="none" strike="noStrike" kern="1200" cap="none" spc="0" normalizeH="0" baseline="0" noProof="0" dirty="0">
                <a:ln>
                  <a:noFill/>
                </a:ln>
                <a:solidFill>
                  <a:prstClr val="black"/>
                </a:solidFill>
                <a:effectLst/>
                <a:uLnTx/>
                <a:uFillTx/>
                <a:latin typeface="+mn-lt"/>
                <a:ea typeface="+mn-ea"/>
                <a:cs typeface="+mn-cs"/>
              </a:rPr>
              <a:t>每个小组的报告员将用</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5</a:t>
            </a:r>
            <a:r>
              <a:rPr kumimoji="0" lang="zh-CN" altLang="zh-CN" sz="1200" b="0" i="0" u="none" strike="noStrike" kern="1200" cap="none" spc="0" normalizeH="0" baseline="0" noProof="0" dirty="0">
                <a:ln>
                  <a:noFill/>
                </a:ln>
                <a:solidFill>
                  <a:prstClr val="black"/>
                </a:solidFill>
                <a:effectLst/>
                <a:uLnTx/>
                <a:uFillTx/>
                <a:latin typeface="+mn-lt"/>
                <a:ea typeface="+mn-ea"/>
                <a:cs typeface="+mn-cs"/>
              </a:rPr>
              <a:t>分钟时间总结小组的研究结果。</a:t>
            </a:r>
          </a:p>
        </p:txBody>
      </p:sp>
      <p:sp>
        <p:nvSpPr>
          <p:cNvPr id="4" name="Slide Number Placeholder 3"/>
          <p:cNvSpPr>
            <a:spLocks noGrp="1"/>
          </p:cNvSpPr>
          <p:nvPr>
            <p:ph type="sldNum" sz="quarter" idx="5"/>
          </p:nvPr>
        </p:nvSpPr>
        <p:spPr/>
        <p:txBody>
          <a:bodyPr/>
          <a:lstStyle/>
          <a:p>
            <a:fld id="{FAE61A72-6C7D-49E1-A69D-B1543F4FDA02}" type="slidenum">
              <a:rPr lang="en-US" smtClean="0"/>
              <a:t>30</a:t>
            </a:fld>
            <a:endParaRPr lang="en-US"/>
          </a:p>
        </p:txBody>
      </p:sp>
    </p:spTree>
    <p:extLst>
      <p:ext uri="{BB962C8B-B14F-4D97-AF65-F5344CB8AC3E}">
        <p14:creationId xmlns:p14="http://schemas.microsoft.com/office/powerpoint/2010/main" val="835142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zh-CN" altLang="en-US" sz="3500" dirty="0">
                <a:latin typeface="Calibri" pitchFamily="34" charset="0"/>
                <a:cs typeface="Courier New" pitchFamily="49" charset="0"/>
              </a:rPr>
              <a:t>分成小组。</a:t>
            </a:r>
            <a:endParaRPr lang="en-CA" sz="3500" dirty="0">
              <a:latin typeface="Calibri" pitchFamily="34" charset="0"/>
              <a:cs typeface="Courier New" pitchFamily="49" charset="0"/>
            </a:endParaRPr>
          </a:p>
          <a:p>
            <a:pPr marL="342900" lvl="1" indent="-342900">
              <a:spcBef>
                <a:spcPct val="20000"/>
              </a:spcBef>
              <a:buFontTx/>
              <a:buChar char="•"/>
              <a:defRPr/>
            </a:pPr>
            <a:r>
              <a:rPr lang="zh-CN" altLang="en-US" sz="3500" dirty="0">
                <a:latin typeface="Calibri" pitchFamily="34" charset="0"/>
                <a:cs typeface="Courier New" pitchFamily="49" charset="0"/>
              </a:rPr>
              <a:t>按行动优先考虑结果。</a:t>
            </a:r>
            <a:endParaRPr lang="en-CA" sz="3500" dirty="0">
              <a:latin typeface="Calibri" pitchFamily="34" charset="0"/>
              <a:cs typeface="Courier New" pitchFamily="49" charset="0"/>
            </a:endParaRPr>
          </a:p>
          <a:p>
            <a:pPr marL="800100" lvl="2" indent="-342900">
              <a:spcBef>
                <a:spcPct val="20000"/>
              </a:spcBef>
              <a:buFont typeface="Calibri" pitchFamily="34" charset="0"/>
              <a:buChar char="–"/>
              <a:defRPr/>
            </a:pPr>
            <a:r>
              <a:rPr lang="zh-CN" altLang="en-US" sz="2400" dirty="0">
                <a:latin typeface="Calibri" pitchFamily="34" charset="0"/>
                <a:cs typeface="Courier New" pitchFamily="49" charset="0"/>
              </a:rPr>
              <a:t>行动</a:t>
            </a:r>
            <a:endParaRPr lang="en-CA" sz="2400" dirty="0">
              <a:latin typeface="Calibri" pitchFamily="34" charset="0"/>
              <a:cs typeface="Courier New" pitchFamily="49" charset="0"/>
            </a:endParaRPr>
          </a:p>
          <a:p>
            <a:pPr marL="800100" lvl="2" indent="-342900">
              <a:spcBef>
                <a:spcPct val="20000"/>
              </a:spcBef>
              <a:buFont typeface="Calibri" pitchFamily="34" charset="0"/>
              <a:buChar char="–"/>
              <a:defRPr/>
            </a:pPr>
            <a:r>
              <a:rPr lang="zh-CN" altLang="en-US" sz="2400" dirty="0">
                <a:latin typeface="Calibri" pitchFamily="34" charset="0"/>
                <a:cs typeface="Courier New" pitchFamily="49" charset="0"/>
              </a:rPr>
              <a:t>为什么作为重点？</a:t>
            </a:r>
            <a:endParaRPr lang="en-CA" sz="2400" dirty="0">
              <a:latin typeface="Calibri" pitchFamily="34" charset="0"/>
              <a:cs typeface="Courier New" pitchFamily="49" charset="0"/>
            </a:endParaRPr>
          </a:p>
          <a:p>
            <a:pPr marL="800100" lvl="2" indent="-342900">
              <a:spcBef>
                <a:spcPct val="20000"/>
              </a:spcBef>
              <a:buFont typeface="Calibri" pitchFamily="34" charset="0"/>
              <a:buChar char="–"/>
              <a:defRPr/>
            </a:pPr>
            <a:r>
              <a:rPr lang="zh-CN" altLang="en-US" sz="2400" dirty="0">
                <a:latin typeface="Calibri" pitchFamily="34" charset="0"/>
                <a:cs typeface="Courier New" pitchFamily="49" charset="0"/>
              </a:rPr>
              <a:t>谁负责该行动？</a:t>
            </a:r>
            <a:endParaRPr lang="en-CA" sz="2400" dirty="0">
              <a:latin typeface="Calibri" pitchFamily="34" charset="0"/>
              <a:cs typeface="Courier New" pitchFamily="49" charset="0"/>
            </a:endParaRPr>
          </a:p>
          <a:p>
            <a:pPr marL="800100" lvl="2" indent="-342900">
              <a:spcBef>
                <a:spcPct val="20000"/>
              </a:spcBef>
              <a:buFont typeface="Calibri" pitchFamily="34" charset="0"/>
              <a:buChar char="–"/>
              <a:defRPr/>
            </a:pPr>
            <a:r>
              <a:rPr lang="zh-CN" altLang="zh-CN" sz="1200" kern="1200" dirty="0">
                <a:solidFill>
                  <a:schemeClr val="tx1"/>
                </a:solidFill>
                <a:effectLst/>
                <a:latin typeface="+mn-lt"/>
                <a:ea typeface="+mn-ea"/>
                <a:cs typeface="+mn-cs"/>
              </a:rPr>
              <a:t>需要什么资源？</a:t>
            </a:r>
            <a:endParaRPr lang="en-CA" sz="2400" dirty="0">
              <a:latin typeface="Calibri" pitchFamily="34" charset="0"/>
              <a:cs typeface="Courier New" pitchFamily="49" charset="0"/>
            </a:endParaRPr>
          </a:p>
          <a:p>
            <a:pPr marL="800100" lvl="2" indent="-342900">
              <a:spcBef>
                <a:spcPct val="20000"/>
              </a:spcBef>
              <a:buFont typeface="Calibri" pitchFamily="34" charset="0"/>
              <a:buChar char="–"/>
              <a:defRPr/>
            </a:pPr>
            <a:r>
              <a:rPr lang="zh-CN" altLang="zh-CN" sz="1200" kern="1200" dirty="0">
                <a:solidFill>
                  <a:schemeClr val="tx1"/>
                </a:solidFill>
                <a:effectLst/>
                <a:latin typeface="+mn-lt"/>
                <a:ea typeface="+mn-ea"/>
                <a:cs typeface="+mn-cs"/>
              </a:rPr>
              <a:t>什么时候需要？</a:t>
            </a:r>
            <a:endParaRPr lang="en-CA" sz="2400" dirty="0">
              <a:latin typeface="Calibri" pitchFamily="34" charset="0"/>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lang="zh-CN" altLang="zh-CN" sz="1200" kern="1200" dirty="0">
                <a:solidFill>
                  <a:schemeClr val="tx1"/>
                </a:solidFill>
                <a:effectLst/>
                <a:latin typeface="+mn-lt"/>
                <a:ea typeface="+mn-ea"/>
                <a:cs typeface="+mn-cs"/>
              </a:rPr>
              <a:t>每个小组的报告员将用</a:t>
            </a:r>
            <a:r>
              <a:rPr lang="en-US" altLang="zh-CN" sz="1200" kern="1200" dirty="0">
                <a:solidFill>
                  <a:schemeClr val="tx1"/>
                </a:solidFill>
                <a:effectLst/>
                <a:latin typeface="+mn-lt"/>
                <a:ea typeface="+mn-ea"/>
                <a:cs typeface="+mn-cs"/>
              </a:rPr>
              <a:t>5</a:t>
            </a:r>
            <a:r>
              <a:rPr lang="zh-CN" altLang="zh-CN" sz="1200" kern="1200" dirty="0">
                <a:solidFill>
                  <a:schemeClr val="tx1"/>
                </a:solidFill>
                <a:effectLst/>
                <a:latin typeface="+mn-lt"/>
                <a:ea typeface="+mn-ea"/>
                <a:cs typeface="+mn-cs"/>
              </a:rPr>
              <a:t>分钟时间总结小组的研究结果。</a:t>
            </a:r>
          </a:p>
        </p:txBody>
      </p:sp>
      <p:sp>
        <p:nvSpPr>
          <p:cNvPr id="4" name="Slide Number Placeholder 3"/>
          <p:cNvSpPr>
            <a:spLocks noGrp="1"/>
          </p:cNvSpPr>
          <p:nvPr>
            <p:ph type="sldNum" sz="quarter" idx="5"/>
          </p:nvPr>
        </p:nvSpPr>
        <p:spPr/>
        <p:txBody>
          <a:bodyPr/>
          <a:lstStyle/>
          <a:p>
            <a:fld id="{FAE61A72-6C7D-49E1-A69D-B1543F4FDA02}" type="slidenum">
              <a:rPr lang="en-US" smtClean="0"/>
              <a:t>31</a:t>
            </a:fld>
            <a:endParaRPr lang="en-US"/>
          </a:p>
        </p:txBody>
      </p:sp>
    </p:spTree>
    <p:extLst>
      <p:ext uri="{BB962C8B-B14F-4D97-AF65-F5344CB8AC3E}">
        <p14:creationId xmlns:p14="http://schemas.microsoft.com/office/powerpoint/2010/main" val="2723994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2 November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2 November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2 November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lang="zh-CN" altLang="en-US" spc="-15" dirty="0"/>
              <a:t>模拟演练</a:t>
            </a:r>
            <a:endParaRPr lang="zh-CN" altLang="en-US" spc="-5"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a:xfrm>
            <a:off x="11401037" y="6634184"/>
            <a:ext cx="617854" cy="359073"/>
          </a:xfrm>
        </p:spPr>
        <p:txBody>
          <a:bodyPr lIns="0" tIns="0" rIns="0" bIns="0"/>
          <a:lstStyle>
            <a:lvl1pPr>
              <a:defRPr sz="1200" b="1" i="0">
                <a:solidFill>
                  <a:schemeClr val="bg1"/>
                </a:solidFill>
                <a:latin typeface="Arial"/>
                <a:cs typeface="Arial"/>
              </a:defRPr>
            </a:lvl1pPr>
          </a:lstStyle>
          <a:p>
            <a:pPr marL="12700">
              <a:lnSpc>
                <a:spcPts val="1425"/>
              </a:lnSpc>
            </a:pPr>
            <a:r>
              <a:rPr lang="zh-CN" altLang="en-US" spc="-5" dirty="0"/>
              <a:t>第</a:t>
            </a:r>
            <a:fld id="{81D60167-4931-47E6-BA6A-407CBD079E47}" type="slidenum">
              <a:rPr smtClean="0"/>
              <a:pPr marL="12700">
                <a:lnSpc>
                  <a:spcPts val="1425"/>
                </a:lnSpc>
              </a:pPr>
              <a:t>‹#›</a:t>
            </a:fld>
            <a:r>
              <a:rPr lang="zh-CN" altLang="en-US" dirty="0"/>
              <a:t>页</a:t>
            </a:r>
          </a:p>
          <a:p>
            <a:pPr marL="12700">
              <a:lnSpc>
                <a:spcPts val="1425"/>
              </a:lnSpc>
            </a:pPr>
            <a:endParaRPr dirty="0"/>
          </a:p>
        </p:txBody>
      </p:sp>
    </p:spTree>
    <p:extLst>
      <p:ext uri="{BB962C8B-B14F-4D97-AF65-F5344CB8AC3E}">
        <p14:creationId xmlns:p14="http://schemas.microsoft.com/office/powerpoint/2010/main" val="13095118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lang="zh-CN" altLang="en-US" spc="-15" dirty="0"/>
              <a:t>模拟演练</a:t>
            </a:r>
            <a:endParaRPr lang="zh-CN" altLang="en-US" spc="-5"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a:xfrm>
            <a:off x="11401037" y="6634184"/>
            <a:ext cx="617854" cy="359073"/>
          </a:xfrm>
        </p:spPr>
        <p:txBody>
          <a:bodyPr lIns="0" tIns="0" rIns="0" bIns="0"/>
          <a:lstStyle>
            <a:lvl1pPr>
              <a:defRPr sz="1200" b="1" i="0">
                <a:solidFill>
                  <a:schemeClr val="bg1"/>
                </a:solidFill>
                <a:latin typeface="Arial"/>
                <a:cs typeface="Arial"/>
              </a:defRPr>
            </a:lvl1pPr>
          </a:lstStyle>
          <a:p>
            <a:pPr marL="12700">
              <a:lnSpc>
                <a:spcPts val="1425"/>
              </a:lnSpc>
            </a:pPr>
            <a:r>
              <a:rPr lang="zh-CN" altLang="en-US" spc="-5" dirty="0"/>
              <a:t>第</a:t>
            </a:r>
            <a:fld id="{81D60167-4931-47E6-BA6A-407CBD079E47}" type="slidenum">
              <a:rPr smtClean="0"/>
              <a:pPr marL="12700">
                <a:lnSpc>
                  <a:spcPts val="1425"/>
                </a:lnSpc>
              </a:pPr>
              <a:t>‹#›</a:t>
            </a:fld>
            <a:r>
              <a:rPr lang="zh-CN" altLang="en-US" dirty="0"/>
              <a:t>页</a:t>
            </a:r>
          </a:p>
          <a:p>
            <a:pPr marL="12700">
              <a:lnSpc>
                <a:spcPts val="1425"/>
              </a:lnSpc>
            </a:pPr>
            <a:endParaRPr dirty="0"/>
          </a:p>
        </p:txBody>
      </p:sp>
    </p:spTree>
    <p:extLst>
      <p:ext uri="{BB962C8B-B14F-4D97-AF65-F5344CB8AC3E}">
        <p14:creationId xmlns:p14="http://schemas.microsoft.com/office/powerpoint/2010/main" val="13214684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lang="zh-CN" altLang="en-US" spc="-15" dirty="0"/>
              <a:t>模拟演练</a:t>
            </a:r>
            <a:endParaRPr lang="zh-CN" altLang="en-US" spc="-5"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7" name="Holder 7"/>
          <p:cNvSpPr>
            <a:spLocks noGrp="1"/>
          </p:cNvSpPr>
          <p:nvPr>
            <p:ph type="sldNum" sz="quarter" idx="7"/>
          </p:nvPr>
        </p:nvSpPr>
        <p:spPr>
          <a:xfrm>
            <a:off x="11401037" y="6634184"/>
            <a:ext cx="617854" cy="359073"/>
          </a:xfrm>
        </p:spPr>
        <p:txBody>
          <a:bodyPr lIns="0" tIns="0" rIns="0" bIns="0"/>
          <a:lstStyle>
            <a:lvl1pPr>
              <a:defRPr sz="1200" b="1" i="0">
                <a:solidFill>
                  <a:schemeClr val="bg1"/>
                </a:solidFill>
                <a:latin typeface="Arial"/>
                <a:cs typeface="Arial"/>
              </a:defRPr>
            </a:lvl1pPr>
          </a:lstStyle>
          <a:p>
            <a:pPr marL="12700">
              <a:lnSpc>
                <a:spcPts val="1425"/>
              </a:lnSpc>
            </a:pPr>
            <a:r>
              <a:rPr lang="zh-CN" altLang="en-US" spc="-5" dirty="0"/>
              <a:t>第</a:t>
            </a:r>
            <a:fld id="{81D60167-4931-47E6-BA6A-407CBD079E47}" type="slidenum">
              <a:rPr smtClean="0"/>
              <a:pPr marL="12700">
                <a:lnSpc>
                  <a:spcPts val="1425"/>
                </a:lnSpc>
              </a:pPr>
              <a:t>‹#›</a:t>
            </a:fld>
            <a:r>
              <a:rPr lang="zh-CN" altLang="en-US" dirty="0"/>
              <a:t>页</a:t>
            </a:r>
          </a:p>
          <a:p>
            <a:pPr marL="12700">
              <a:lnSpc>
                <a:spcPts val="1425"/>
              </a:lnSpc>
            </a:pPr>
            <a:endParaRPr dirty="0"/>
          </a:p>
        </p:txBody>
      </p:sp>
    </p:spTree>
    <p:extLst>
      <p:ext uri="{BB962C8B-B14F-4D97-AF65-F5344CB8AC3E}">
        <p14:creationId xmlns:p14="http://schemas.microsoft.com/office/powerpoint/2010/main" val="39919712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dirty="0"/>
              <a:t>SIMULATION</a:t>
            </a:r>
            <a:r>
              <a:rPr spc="-35" dirty="0"/>
              <a:t> </a:t>
            </a:r>
            <a:r>
              <a:rPr spc="-5" dirty="0"/>
              <a:t>EXERCISE</a:t>
            </a:r>
          </a:p>
        </p:txBody>
      </p:sp>
      <p:sp>
        <p:nvSpPr>
          <p:cNvPr id="4" name="Holder 4"/>
          <p:cNvSpPr>
            <a:spLocks noGrp="1"/>
          </p:cNvSpPr>
          <p:nvPr>
            <p:ph type="dt" sz="half" idx="6"/>
          </p:nvPr>
        </p:nvSpPr>
        <p:spPr>
          <a:xfrm>
            <a:off x="609600" y="6377940"/>
            <a:ext cx="2804160" cy="276999"/>
          </a:xfrm>
        </p:spPr>
        <p:txBody>
          <a:bodyPr lIns="0" tIns="0" rIns="0" bIns="0"/>
          <a:lstStyle>
            <a:lvl1pPr algn="l">
              <a:defRPr>
                <a:solidFill>
                  <a:schemeClr val="tx1">
                    <a:tint val="75000"/>
                  </a:schemeClr>
                </a:solidFill>
              </a:defRPr>
            </a:lvl1pPr>
          </a:lstStyle>
          <a:p>
            <a:r>
              <a:rPr lang="en-US" altLang="zh-CN" dirty="0"/>
              <a:t>2020</a:t>
            </a:r>
            <a:r>
              <a:rPr lang="zh-CN" altLang="en-US" dirty="0"/>
              <a:t>年</a:t>
            </a:r>
            <a:r>
              <a:rPr lang="en-US" altLang="zh-CN" dirty="0"/>
              <a:t>10</a:t>
            </a:r>
            <a:r>
              <a:rPr lang="zh-CN" altLang="en-US" dirty="0"/>
              <a:t>月</a:t>
            </a:r>
            <a:r>
              <a:rPr lang="en-US" altLang="zh-CN" dirty="0"/>
              <a:t>23</a:t>
            </a:r>
            <a:r>
              <a:rPr lang="zh-CN" altLang="en-US" dirty="0"/>
              <a:t>日</a:t>
            </a:r>
            <a:endParaRPr lang="en-US" dirty="0"/>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dirty="0"/>
              <a:t>page</a:t>
            </a:r>
            <a:r>
              <a:rPr spc="-55" dirty="0"/>
              <a:t> </a:t>
            </a:r>
            <a:fld id="{81D60167-4931-47E6-BA6A-407CBD079E47}" type="slidenum">
              <a:rPr dirty="0"/>
              <a:t>‹#›</a:t>
            </a:fld>
            <a:endParaRPr dirty="0"/>
          </a:p>
        </p:txBody>
      </p:sp>
    </p:spTree>
    <p:extLst>
      <p:ext uri="{BB962C8B-B14F-4D97-AF65-F5344CB8AC3E}">
        <p14:creationId xmlns:p14="http://schemas.microsoft.com/office/powerpoint/2010/main" val="28270049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lang="zh-CN" altLang="en-US" spc="-15" dirty="0"/>
              <a:t>模拟演练</a:t>
            </a:r>
            <a:endParaRPr lang="zh-CN" altLang="en-US" spc="-5"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lang="zh-CN" altLang="en-US" spc="-5" dirty="0"/>
              <a:t>第</a:t>
            </a:r>
            <a:fld id="{81D60167-4931-47E6-BA6A-407CBD079E47}" type="slidenum">
              <a:rPr smtClean="0"/>
              <a:pPr marL="12700">
                <a:lnSpc>
                  <a:spcPts val="1425"/>
                </a:lnSpc>
              </a:pPr>
              <a:t>‹#›</a:t>
            </a:fld>
            <a:r>
              <a:rPr lang="zh-CN" altLang="en-US" dirty="0"/>
              <a:t>页</a:t>
            </a:r>
            <a:endParaRPr dirty="0"/>
          </a:p>
        </p:txBody>
      </p:sp>
    </p:spTree>
    <p:extLst>
      <p:ext uri="{BB962C8B-B14F-4D97-AF65-F5344CB8AC3E}">
        <p14:creationId xmlns:p14="http://schemas.microsoft.com/office/powerpoint/2010/main" val="35114367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5779748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7921407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56881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dirty="0">
                <a:solidFill>
                  <a:schemeClr val="bg1"/>
                </a:solidFill>
                <a:latin typeface="Arial" panose="020B0604020202020204" pitchFamily="34" charset="0"/>
                <a:cs typeface="Arial" panose="020B0604020202020204" pitchFamily="34" charset="0"/>
              </a:rPr>
              <a:t>SIMULATIONEXERCISE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dirty="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2 November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dirty="0">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9317328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011370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2 November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2 November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2 November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2 November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2 November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2 November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2 November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3" Type="http://schemas.openxmlformats.org/officeDocument/2006/relationships/slideLayout" Target="../slideLayouts/slideLayout14.xml"/><Relationship Id="rId7" Type="http://schemas.openxmlformats.org/officeDocument/2006/relationships/image" Target="../media/image1.png"/><Relationship Id="rId12" Type="http://schemas.openxmlformats.org/officeDocument/2006/relationships/image" Target="../media/image6.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11" Type="http://schemas.openxmlformats.org/officeDocument/2006/relationships/image" Target="../media/image5.png"/><Relationship Id="rId5" Type="http://schemas.openxmlformats.org/officeDocument/2006/relationships/slideLayout" Target="../slideLayouts/slideLayout16.xml"/><Relationship Id="rId10" Type="http://schemas.openxmlformats.org/officeDocument/2006/relationships/image" Target="../media/image4.png"/><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image" Target="../media/image9.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2 November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79536"/>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lang="zh-CN" altLang="en-US" spc="-15" dirty="0"/>
              <a:t>模拟演练</a:t>
            </a:r>
            <a:endParaRPr lang="zh-CN" altLang="en-US" spc="-5" dirty="0"/>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a:xfrm>
            <a:off x="11401037" y="6634184"/>
            <a:ext cx="617854" cy="359073"/>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lang="zh-CN" altLang="en-US" spc="-5" dirty="0"/>
              <a:t>第</a:t>
            </a:r>
            <a:fld id="{81D60167-4931-47E6-BA6A-407CBD079E47}" type="slidenum">
              <a:rPr smtClean="0"/>
              <a:pPr marL="12700">
                <a:lnSpc>
                  <a:spcPts val="1425"/>
                </a:lnSpc>
              </a:pPr>
              <a:t>‹#›</a:t>
            </a:fld>
            <a:r>
              <a:rPr lang="zh-CN" altLang="en-US" dirty="0"/>
              <a:t>页</a:t>
            </a:r>
          </a:p>
          <a:p>
            <a:pPr marL="12700">
              <a:lnSpc>
                <a:spcPts val="1425"/>
              </a:lnSpc>
            </a:pPr>
            <a:endParaRPr dirty="0"/>
          </a:p>
        </p:txBody>
      </p:sp>
    </p:spTree>
    <p:extLst>
      <p:ext uri="{BB962C8B-B14F-4D97-AF65-F5344CB8AC3E}">
        <p14:creationId xmlns:p14="http://schemas.microsoft.com/office/powerpoint/2010/main" val="5468405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65701906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g"/></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hyperlink" Target="https://www.who.int/emergencies/diseases/novel-coronavirus-2019" TargetMode="External"/><Relationship Id="rId7" Type="http://schemas.openxmlformats.org/officeDocument/2006/relationships/hyperlink" Target="https://www.who.int/ihr/procedures/simulation-exercise/en/" TargetMode="External"/><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42.png"/><Relationship Id="rId5" Type="http://schemas.openxmlformats.org/officeDocument/2006/relationships/hyperlink" Target="https://www.who.int/health-topics/coronavirus" TargetMode="Externa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632DC68-F97A-CB45-BE95-B84D1CDD182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496" y="0"/>
            <a:ext cx="12187410" cy="6858000"/>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1865376"/>
            <a:ext cx="6096000" cy="2186798"/>
          </a:xfrm>
        </p:spPr>
        <p:txBody>
          <a:bodyPr>
            <a:noAutofit/>
          </a:bodyPr>
          <a:lstStyle/>
          <a:p>
            <a:pPr algn="l"/>
            <a:r>
              <a:rPr lang="zh-CN" alt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br>
              <a:rPr 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br>
            <a:r>
              <a:rPr lang="zh-CN" alt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a:t>
            </a:r>
            <a:r>
              <a:rPr 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r>
              <a:rPr lang="zh-CN" alt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a:t>
            </a:r>
            <a:endParaRPr lang="en-US" sz="44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normAutofit/>
          </a:bodyPr>
          <a:lstStyle/>
          <a:p>
            <a:r>
              <a:rPr lang="zh-CN" altLang="en-US" sz="3600" b="1"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rPr>
              <a:t>国家名称</a:t>
            </a:r>
            <a:endParaRPr lang="en-US" sz="3600" b="1"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endParaRPr>
          </a:p>
          <a:p>
            <a:r>
              <a:rPr lang="zh-CN" altLang="en-US" sz="2000" b="1"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rPr>
              <a:t>日期和地点</a:t>
            </a:r>
            <a:endParaRPr lang="en-US" sz="2000" b="1"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endParaRPr>
          </a:p>
        </p:txBody>
      </p:sp>
      <p:sp>
        <p:nvSpPr>
          <p:cNvPr id="7" name="Rectangle 6">
            <a:extLst>
              <a:ext uri="{FF2B5EF4-FFF2-40B4-BE49-F238E27FC236}">
                <a16:creationId xmlns:a16="http://schemas.microsoft.com/office/drawing/2014/main" id="{8062DF02-DEA5-49F3-A3BE-DD71F23B12A7}"/>
              </a:ext>
            </a:extLst>
          </p:cNvPr>
          <p:cNvSpPr/>
          <p:nvPr/>
        </p:nvSpPr>
        <p:spPr>
          <a:xfrm>
            <a:off x="7712945" y="2705865"/>
            <a:ext cx="4306277" cy="1569660"/>
          </a:xfrm>
          <a:prstGeom prst="rect">
            <a:avLst/>
          </a:prstGeom>
        </p:spPr>
        <p:txBody>
          <a:bodyPr wrap="square">
            <a:spAutoFit/>
          </a:bodyPr>
          <a:lstStyle/>
          <a:p>
            <a:pPr algn="r"/>
            <a:br>
              <a:rPr lang="en-US" sz="2400" b="1" dirty="0">
                <a:solidFill>
                  <a:schemeClr val="accent2"/>
                </a:solidFill>
                <a:latin typeface="Arial" panose="020B0604020202020204" pitchFamily="34" charset="0"/>
                <a:cs typeface="Arial" panose="020B0604020202020204" pitchFamily="34" charset="0"/>
              </a:rPr>
            </a:br>
            <a:r>
              <a:rPr lang="zh-CN" altLang="en-US" sz="2400" b="1" dirty="0">
                <a:solidFill>
                  <a:schemeClr val="accent2"/>
                </a:solidFill>
                <a:latin typeface="STXihei" panose="02010600040101010101" pitchFamily="2" charset="-122"/>
                <a:ea typeface="STXihei" panose="02010600040101010101" pitchFamily="2" charset="-122"/>
                <a:cs typeface="Arial" panose="020B0604020202020204" pitchFamily="34" charset="0"/>
              </a:rPr>
              <a:t>突发卫生</a:t>
            </a:r>
            <a:br>
              <a:rPr lang="en-US" altLang="zh-CN" sz="2400" b="1" dirty="0">
                <a:solidFill>
                  <a:schemeClr val="accent2"/>
                </a:solidFill>
                <a:latin typeface="STXihei" panose="02010600040101010101" pitchFamily="2" charset="-122"/>
                <a:ea typeface="STXihei" panose="02010600040101010101" pitchFamily="2" charset="-122"/>
                <a:cs typeface="Arial" panose="020B0604020202020204" pitchFamily="34" charset="0"/>
              </a:rPr>
            </a:br>
            <a:r>
              <a:rPr lang="zh-CN" altLang="en-US" sz="2400" b="1" dirty="0">
                <a:solidFill>
                  <a:schemeClr val="accent2"/>
                </a:solidFill>
                <a:latin typeface="STXihei" panose="02010600040101010101" pitchFamily="2" charset="-122"/>
                <a:ea typeface="STXihei" panose="02010600040101010101" pitchFamily="2" charset="-122"/>
                <a:cs typeface="Arial" panose="020B0604020202020204" pitchFamily="34" charset="0"/>
              </a:rPr>
              <a:t>事件防范</a:t>
            </a:r>
            <a:br>
              <a:rPr lang="en-US" altLang="zh-CN" sz="2400" b="1" dirty="0">
                <a:solidFill>
                  <a:schemeClr val="accent2"/>
                </a:solidFill>
                <a:latin typeface="STXihei" panose="02010600040101010101" pitchFamily="2" charset="-122"/>
                <a:ea typeface="STXihei" panose="02010600040101010101" pitchFamily="2" charset="-122"/>
                <a:cs typeface="Arial" panose="020B0604020202020204" pitchFamily="34" charset="0"/>
              </a:rPr>
            </a:br>
            <a:r>
              <a:rPr lang="zh-CN" altLang="en-US" sz="2400" b="1" dirty="0">
                <a:solidFill>
                  <a:schemeClr val="accent2"/>
                </a:solidFill>
                <a:latin typeface="STXihei" panose="02010600040101010101" pitchFamily="2" charset="-122"/>
                <a:ea typeface="STXihei" panose="02010600040101010101" pitchFamily="2" charset="-122"/>
                <a:cs typeface="Arial" panose="020B0604020202020204" pitchFamily="34" charset="0"/>
              </a:rPr>
              <a:t>模拟演练</a:t>
            </a:r>
            <a:endParaRPr lang="en-US" sz="2400" dirty="0">
              <a:solidFill>
                <a:schemeClr val="accent2"/>
              </a:solidFill>
              <a:latin typeface="STXihei" panose="02010600040101010101" pitchFamily="2" charset="-122"/>
              <a:ea typeface="STXihei" panose="02010600040101010101" pitchFamily="2" charset="-122"/>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3" cstate="email">
            <a:extLst>
              <a:ext uri="{28A0092B-C50C-407E-A947-70E740481C1C}">
                <a14:useLocalDpi xmlns:a14="http://schemas.microsoft.com/office/drawing/2010/main"/>
              </a:ext>
            </a:extLst>
          </a:blip>
          <a:srcRect l="9503" t="16901" r="10285" b="19115"/>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10" name="文本框 9">
            <a:extLst>
              <a:ext uri="{FF2B5EF4-FFF2-40B4-BE49-F238E27FC236}">
                <a16:creationId xmlns:a16="http://schemas.microsoft.com/office/drawing/2014/main" id="{536D52A4-3966-452C-A38A-2483BFB10E45}"/>
              </a:ext>
            </a:extLst>
          </p:cNvPr>
          <p:cNvSpPr txBox="1"/>
          <p:nvPr/>
        </p:nvSpPr>
        <p:spPr>
          <a:xfrm>
            <a:off x="611050" y="6362845"/>
            <a:ext cx="822960" cy="365760"/>
          </a:xfrm>
          <a:prstGeom prst="rect">
            <a:avLst/>
          </a:prstGeom>
          <a:solidFill>
            <a:sysClr val="window" lastClr="FFFFFF"/>
          </a:solidFill>
        </p:spPr>
        <p:txBody>
          <a:bodyPr wrap="square" lIns="0" tIns="91440" bIns="91440" rtlCol="0">
            <a:spAutoFit/>
          </a:bodyPr>
          <a:lstStyle/>
          <a:p>
            <a:pPr marL="0" marR="0" lvl="0" indent="0" defTabSz="914400" eaLnBrk="1" fontAlgn="auto" latinLnBrk="0" hangingPunct="1">
              <a:lnSpc>
                <a:spcPct val="100000"/>
              </a:lnSpc>
              <a:spcBef>
                <a:spcPts val="600"/>
              </a:spcBef>
              <a:spcAft>
                <a:spcPts val="0"/>
              </a:spcAft>
              <a:buClrTx/>
              <a:buSzTx/>
              <a:buFontTx/>
              <a:buNone/>
              <a:tabLst/>
              <a:defRPr/>
            </a:pPr>
            <a:r>
              <a:rPr kumimoji="0" lang="zh-CN" altLang="en-US" sz="900" b="1" i="0" u="none" strike="noStrike" kern="0" cap="none" spc="0" normalizeH="0" baseline="0" noProof="0" dirty="0">
                <a:ln>
                  <a:noFill/>
                </a:ln>
                <a:solidFill>
                  <a:srgbClr val="4BACC6"/>
                </a:solidFill>
                <a:effectLst/>
                <a:uLnTx/>
                <a:uFillTx/>
                <a:latin typeface="STXihei" panose="02010600040101010101" pitchFamily="2" charset="-122"/>
                <a:ea typeface="STXihei" panose="02010600040101010101" pitchFamily="2" charset="-122"/>
              </a:rPr>
              <a:t>世界卫生组织</a:t>
            </a:r>
          </a:p>
        </p:txBody>
      </p:sp>
    </p:spTree>
    <p:extLst>
      <p:ext uri="{BB962C8B-B14F-4D97-AF65-F5344CB8AC3E}">
        <p14:creationId xmlns:p14="http://schemas.microsoft.com/office/powerpoint/2010/main" val="3484333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桌面演练的规则</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73097" y="1380744"/>
            <a:ext cx="4565524" cy="2048256"/>
          </a:xfrm>
        </p:spPr>
        <p:txBody>
          <a:bodyPr>
            <a:noAutofit/>
          </a:bodyPr>
          <a:lstStyle/>
          <a:p>
            <a:pPr marL="447675" indent="-355600">
              <a:lnSpc>
                <a:spcPct val="100000"/>
              </a:lnSpc>
              <a:spcBef>
                <a:spcPts val="700"/>
              </a:spcBef>
              <a:buClr>
                <a:schemeClr val="accent1"/>
              </a:buClr>
              <a:buSzPct val="150000"/>
              <a:tabLst>
                <a:tab pos="447675" algn="l"/>
              </a:tabLst>
            </a:pPr>
            <a:r>
              <a:rPr lang="zh-CN" altLang="en-US" dirty="0">
                <a:latin typeface="SimSun" panose="02010600030101010101" pitchFamily="2" charset="-122"/>
                <a:ea typeface="SimSun" panose="02010600030101010101" pitchFamily="2" charset="-122"/>
                <a:cs typeface="Calibri" panose="020F0502020204030204" pitchFamily="34" charset="0"/>
              </a:rPr>
              <a:t>不是针对个人的测验</a:t>
            </a:r>
          </a:p>
          <a:p>
            <a:pPr marL="447675" indent="-355600">
              <a:lnSpc>
                <a:spcPct val="100000"/>
              </a:lnSpc>
              <a:spcBef>
                <a:spcPts val="700"/>
              </a:spcBef>
              <a:buClr>
                <a:schemeClr val="accent1"/>
              </a:buClr>
              <a:buSzPct val="150000"/>
              <a:tabLst>
                <a:tab pos="447675" algn="l"/>
              </a:tabLst>
            </a:pPr>
            <a:endParaRPr lang="en-US" sz="1400" dirty="0">
              <a:latin typeface="SimSun" panose="02010600030101010101" pitchFamily="2" charset="-122"/>
              <a:ea typeface="SimSun" panose="02010600030101010101" pitchFamily="2" charset="-122"/>
              <a:cs typeface="Calibri" panose="020F0502020204030204" pitchFamily="34" charset="0"/>
            </a:endParaRPr>
          </a:p>
          <a:p>
            <a:pPr marL="447675" indent="-355600">
              <a:lnSpc>
                <a:spcPct val="100000"/>
              </a:lnSpc>
              <a:spcBef>
                <a:spcPts val="700"/>
              </a:spcBef>
              <a:buClr>
                <a:schemeClr val="accent1"/>
              </a:buClr>
              <a:buSzPct val="150000"/>
              <a:tabLst>
                <a:tab pos="447675" algn="l"/>
              </a:tabLst>
            </a:pPr>
            <a:r>
              <a:rPr lang="zh-CN" altLang="en-US" dirty="0">
                <a:latin typeface="SimSun" panose="02010600030101010101" pitchFamily="2" charset="-122"/>
                <a:ea typeface="SimSun" panose="02010600030101010101" pitchFamily="2" charset="-122"/>
                <a:cs typeface="Calibri" panose="020F0502020204030204" pitchFamily="34" charset="0"/>
              </a:rPr>
              <a:t>尊重他人的意见</a:t>
            </a:r>
          </a:p>
          <a:p>
            <a:pPr marL="447675" lvl="0" indent="-355600">
              <a:lnSpc>
                <a:spcPct val="100000"/>
              </a:lnSpc>
              <a:spcBef>
                <a:spcPts val="700"/>
              </a:spcBef>
              <a:buClr>
                <a:schemeClr val="tx1"/>
              </a:buClr>
              <a:buSzPct val="100000"/>
              <a:buNone/>
              <a:tabLst>
                <a:tab pos="447675" algn="l"/>
              </a:tabLst>
            </a:pPr>
            <a:endParaRPr lang="en-US" sz="2600" dirty="0">
              <a:latin typeface="+mj-lt"/>
              <a:cs typeface="Calibri" panose="020F0502020204030204" pitchFamily="34" charset="0"/>
            </a:endParaRPr>
          </a:p>
        </p:txBody>
      </p:sp>
      <p:sp>
        <p:nvSpPr>
          <p:cNvPr id="10" name="Rectangle 9">
            <a:extLst>
              <a:ext uri="{FF2B5EF4-FFF2-40B4-BE49-F238E27FC236}">
                <a16:creationId xmlns:a16="http://schemas.microsoft.com/office/drawing/2014/main" id="{47F064E8-C042-42BB-AF4E-6DF533F42EDF}"/>
              </a:ext>
            </a:extLst>
          </p:cNvPr>
          <p:cNvSpPr/>
          <p:nvPr/>
        </p:nvSpPr>
        <p:spPr>
          <a:xfrm>
            <a:off x="88772" y="2708181"/>
            <a:ext cx="5251324" cy="1319272"/>
          </a:xfrm>
          <a:prstGeom prst="rect">
            <a:avLst/>
          </a:prstGeom>
        </p:spPr>
        <p:txBody>
          <a:bodyPr wrap="square">
            <a:spAutoFit/>
          </a:bodyPr>
          <a:lstStyle/>
          <a:p>
            <a:pPr marL="549275" indent="-457200">
              <a:lnSpc>
                <a:spcPct val="100000"/>
              </a:lnSpc>
              <a:spcBef>
                <a:spcPts val="700"/>
              </a:spcBef>
              <a:buClr>
                <a:schemeClr val="accent1"/>
              </a:buClr>
              <a:buSzPct val="150000"/>
              <a:buFont typeface="Arial" panose="020B0604020202020204" pitchFamily="34" charset="0"/>
              <a:buChar char="•"/>
              <a:tabLst>
                <a:tab pos="447675" algn="l"/>
              </a:tabLst>
            </a:pPr>
            <a:endParaRPr lang="en-US" sz="1600" dirty="0">
              <a:cs typeface="Calibri" panose="020F0502020204030204" pitchFamily="34" charset="0"/>
            </a:endParaRPr>
          </a:p>
          <a:p>
            <a:pPr marL="447675" indent="-355600">
              <a:lnSpc>
                <a:spcPts val="3700"/>
              </a:lnSpc>
              <a:spcBef>
                <a:spcPts val="700"/>
              </a:spcBef>
              <a:buClr>
                <a:schemeClr val="accent1"/>
              </a:buClr>
              <a:buSzPct val="150000"/>
              <a:buFont typeface="Arial" panose="020B0604020202020204" pitchFamily="34" charset="0"/>
              <a:buChar char="•"/>
              <a:tabLst>
                <a:tab pos="895350" algn="l"/>
              </a:tabLst>
            </a:pPr>
            <a:r>
              <a:rPr lang="zh-CN" altLang="en-US" sz="2800" dirty="0">
                <a:latin typeface="SimSun" panose="02010600030101010101" pitchFamily="2" charset="-122"/>
                <a:ea typeface="SimSun" panose="02010600030101010101" pitchFamily="2" charset="-122"/>
                <a:cs typeface="Calibri" panose="020F0502020204030204" pitchFamily="34" charset="0"/>
              </a:rPr>
              <a:t>像在现实生活中那样做出反应，并允许他人也这样做</a:t>
            </a:r>
            <a:endParaRPr lang="en-US" sz="2800" dirty="0">
              <a:latin typeface="SimSun" panose="02010600030101010101" pitchFamily="2" charset="-122"/>
              <a:ea typeface="SimSun" panose="02010600030101010101" pitchFamily="2" charset="-122"/>
              <a:cs typeface="Calibri" panose="020F0502020204030204" pitchFamily="34" charset="0"/>
            </a:endParaRPr>
          </a:p>
        </p:txBody>
      </p:sp>
      <p:sp>
        <p:nvSpPr>
          <p:cNvPr id="11" name="Rectangle 10">
            <a:extLst>
              <a:ext uri="{FF2B5EF4-FFF2-40B4-BE49-F238E27FC236}">
                <a16:creationId xmlns:a16="http://schemas.microsoft.com/office/drawing/2014/main" id="{419380E7-D614-49B3-BF88-86FB25F1FAB5}"/>
              </a:ext>
            </a:extLst>
          </p:cNvPr>
          <p:cNvSpPr/>
          <p:nvPr/>
        </p:nvSpPr>
        <p:spPr>
          <a:xfrm>
            <a:off x="88772" y="4466837"/>
            <a:ext cx="9993086" cy="1349087"/>
          </a:xfrm>
          <a:prstGeom prst="rect">
            <a:avLst/>
          </a:prstGeom>
        </p:spPr>
        <p:txBody>
          <a:bodyPr wrap="square">
            <a:spAutoFit/>
          </a:bodyPr>
          <a:lstStyle/>
          <a:p>
            <a:pPr marL="447675" indent="-355600">
              <a:lnSpc>
                <a:spcPct val="100000"/>
              </a:lnSpc>
              <a:spcBef>
                <a:spcPts val="700"/>
              </a:spcBef>
              <a:buClr>
                <a:schemeClr val="accent1"/>
              </a:buClr>
              <a:buSzPct val="150000"/>
              <a:buFont typeface="Arial" panose="020B0604020202020204" pitchFamily="34" charset="0"/>
              <a:buChar char="•"/>
              <a:tabLst>
                <a:tab pos="447675" algn="l"/>
              </a:tabLst>
            </a:pPr>
            <a:r>
              <a:rPr lang="zh-CN" altLang="en-US" sz="2800" dirty="0">
                <a:latin typeface="SimSun" panose="02010600030101010101" pitchFamily="2" charset="-122"/>
                <a:ea typeface="SimSun" panose="02010600030101010101" pitchFamily="2" charset="-122"/>
                <a:cs typeface="Calibri" panose="020F0502020204030204" pitchFamily="34" charset="0"/>
              </a:rPr>
              <a:t>使用您现有的计划、准则和条规来充实您的反应</a:t>
            </a:r>
          </a:p>
          <a:p>
            <a:pPr marL="92075">
              <a:lnSpc>
                <a:spcPct val="100000"/>
              </a:lnSpc>
              <a:spcBef>
                <a:spcPts val="700"/>
              </a:spcBef>
              <a:buClr>
                <a:schemeClr val="accent1"/>
              </a:buClr>
              <a:buSzPct val="150000"/>
              <a:tabLst>
                <a:tab pos="447675" algn="l"/>
              </a:tabLst>
            </a:pPr>
            <a:endParaRPr lang="en-US" sz="1400" dirty="0">
              <a:latin typeface="SimSun" panose="02010600030101010101" pitchFamily="2" charset="-122"/>
              <a:ea typeface="SimSun" panose="02010600030101010101" pitchFamily="2" charset="-122"/>
              <a:cs typeface="Calibri" panose="020F0502020204030204" pitchFamily="34" charset="0"/>
            </a:endParaRPr>
          </a:p>
          <a:p>
            <a:pPr marL="447675" indent="-355600">
              <a:lnSpc>
                <a:spcPct val="100000"/>
              </a:lnSpc>
              <a:spcBef>
                <a:spcPts val="700"/>
              </a:spcBef>
              <a:buClr>
                <a:schemeClr val="accent1"/>
              </a:buClr>
              <a:buSzPct val="150000"/>
              <a:buFont typeface="Arial" panose="020B0604020202020204" pitchFamily="34" charset="0"/>
              <a:buChar char="•"/>
              <a:tabLst>
                <a:tab pos="447675" algn="l"/>
              </a:tabLst>
            </a:pPr>
            <a:r>
              <a:rPr lang="zh-CN" altLang="en-US" sz="2800" dirty="0">
                <a:latin typeface="SimSun" panose="02010600030101010101" pitchFamily="2" charset="-122"/>
                <a:ea typeface="SimSun" panose="02010600030101010101" pitchFamily="2" charset="-122"/>
                <a:cs typeface="Calibri" panose="020F0502020204030204" pitchFamily="34" charset="0"/>
              </a:rPr>
              <a:t>专注于解决方案</a:t>
            </a:r>
            <a:endParaRPr lang="en-US" sz="2800" dirty="0">
              <a:latin typeface="SimSun" panose="02010600030101010101" pitchFamily="2" charset="-122"/>
              <a:ea typeface="SimSun" panose="02010600030101010101" pitchFamily="2" charset="-122"/>
              <a:cs typeface="Calibri" panose="020F0502020204030204" pitchFamily="34" charset="0"/>
            </a:endParaRPr>
          </a:p>
        </p:txBody>
      </p:sp>
      <p:pic>
        <p:nvPicPr>
          <p:cNvPr id="6" name="Picture 5" descr="Two people standing in a room&#10;&#10;Description automatically generated">
            <a:extLst>
              <a:ext uri="{FF2B5EF4-FFF2-40B4-BE49-F238E27FC236}">
                <a16:creationId xmlns:a16="http://schemas.microsoft.com/office/drawing/2014/main" id="{3156FC2B-3736-CF4E-9B0D-48570D444E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72038" y="721182"/>
            <a:ext cx="5765800" cy="3848100"/>
          </a:xfrm>
          <a:prstGeom prst="rect">
            <a:avLst/>
          </a:prstGeom>
        </p:spPr>
      </p:pic>
      <p:sp>
        <p:nvSpPr>
          <p:cNvPr id="12" name="文本框 11"/>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4" name="文本框 13"/>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10</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5" name="文本框 14"/>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桌面演练：如何进行</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182" name="Rectangle 181">
            <a:extLst>
              <a:ext uri="{FF2B5EF4-FFF2-40B4-BE49-F238E27FC236}">
                <a16:creationId xmlns:a16="http://schemas.microsoft.com/office/drawing/2014/main" id="{67744F97-E788-4F04-8EA4-6A6ED13C2739}"/>
              </a:ext>
            </a:extLst>
          </p:cNvPr>
          <p:cNvSpPr/>
          <p:nvPr/>
        </p:nvSpPr>
        <p:spPr>
          <a:xfrm>
            <a:off x="8480494" y="591381"/>
            <a:ext cx="3728243" cy="6049957"/>
          </a:xfrm>
          <a:prstGeom prst="rect">
            <a:avLst/>
          </a:prstGeom>
          <a:solidFill>
            <a:schemeClr val="tx2"/>
          </a:solidFill>
        </p:spPr>
        <p:txBody>
          <a:bodyPr wrap="square">
            <a:noAutofit/>
          </a:bodyPr>
          <a:lstStyle/>
          <a:p>
            <a:pPr algn="ctr"/>
            <a:endParaRPr lang="en-US" sz="2400" dirty="0">
              <a:solidFill>
                <a:schemeClr val="bg1"/>
              </a:solidFill>
            </a:endParaRPr>
          </a:p>
          <a:p>
            <a:pPr lvl="0" algn="ctr">
              <a:lnSpc>
                <a:spcPts val="3000"/>
              </a:lnSpc>
              <a:spcAft>
                <a:spcPts val="2400"/>
              </a:spcAft>
              <a:buClr>
                <a:srgbClr val="FFFFFF"/>
              </a:buClr>
              <a:buSzPts val="2400"/>
            </a:pPr>
            <a:r>
              <a:rPr lang="zh-CN" altLang="en-US"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t>这是一次封闭的活动，</a:t>
            </a:r>
            <a:br>
              <a:rPr lang="en-US" altLang="zh-CN"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br>
            <a:r>
              <a:rPr lang="zh-CN" altLang="en-US"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t>专为您而设计。</a:t>
            </a:r>
            <a:endParaRPr lang="en-US"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endParaRPr>
          </a:p>
          <a:p>
            <a:pPr lvl="0" algn="ctr">
              <a:lnSpc>
                <a:spcPts val="3000"/>
              </a:lnSpc>
              <a:spcAft>
                <a:spcPts val="2400"/>
              </a:spcAft>
              <a:buClr>
                <a:srgbClr val="FFFFFF"/>
              </a:buClr>
              <a:buSzPts val="2400"/>
            </a:pPr>
            <a:r>
              <a:rPr lang="zh-CN" altLang="en-US"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t>您可以决定删除或添加</a:t>
            </a:r>
            <a:br>
              <a:rPr lang="en-US" altLang="zh-CN"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br>
            <a:r>
              <a:rPr lang="zh-CN" altLang="en-US"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t>幻灯片。</a:t>
            </a:r>
            <a:endParaRPr lang="en-US"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endParaRPr>
          </a:p>
          <a:p>
            <a:pPr lvl="0" algn="ctr">
              <a:lnSpc>
                <a:spcPts val="3000"/>
              </a:lnSpc>
              <a:spcAft>
                <a:spcPts val="2400"/>
              </a:spcAft>
              <a:buClr>
                <a:srgbClr val="FFFFFF"/>
              </a:buClr>
              <a:buSzPts val="2400"/>
            </a:pPr>
            <a:r>
              <a:rPr lang="zh-CN" altLang="en-US"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t>这将有助于指导您完成</a:t>
            </a:r>
            <a:br>
              <a:rPr lang="en-US" altLang="zh-CN"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br>
            <a:r>
              <a:rPr lang="zh-CN" altLang="en-US"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t>针对</a:t>
            </a:r>
            <a:r>
              <a:rPr lang="en-US" altLang="zh-CN"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t>COVID-2019</a:t>
            </a:r>
            <a:r>
              <a:rPr lang="zh-CN" altLang="en-US"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t>输入性</a:t>
            </a:r>
            <a:br>
              <a:rPr lang="en-US" altLang="zh-CN"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br>
            <a:r>
              <a:rPr lang="zh-CN" altLang="en-US"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t>病例的一系列讨论。</a:t>
            </a:r>
            <a:endParaRPr lang="en-US" altLang="zh-CN"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endParaRPr>
          </a:p>
          <a:p>
            <a:pPr lvl="0" algn="ctr">
              <a:spcAft>
                <a:spcPts val="2400"/>
              </a:spcAft>
              <a:buClr>
                <a:srgbClr val="FFFFFF"/>
              </a:buClr>
              <a:buSzPts val="2400"/>
            </a:pPr>
            <a:r>
              <a:rPr lang="zh-CN" altLang="en-US" sz="3600" b="1" dirty="0">
                <a:solidFill>
                  <a:srgbClr val="FFFFFF"/>
                </a:solidFill>
                <a:latin typeface="STXihei" panose="02010600040101010101" pitchFamily="2" charset="-122"/>
                <a:ea typeface="STXihei" panose="02010600040101010101" pitchFamily="2" charset="-122"/>
                <a:cs typeface="Arial"/>
                <a:sym typeface="Arial"/>
              </a:rPr>
              <a:t>我们在这里都能学到东西</a:t>
            </a:r>
            <a:endParaRPr lang="en-US" sz="2400" dirty="0">
              <a:latin typeface="STXihei" panose="02010600040101010101" pitchFamily="2" charset="-122"/>
              <a:ea typeface="STXihei" panose="02010600040101010101" pitchFamily="2" charset="-122"/>
            </a:endParaRPr>
          </a:p>
        </p:txBody>
      </p:sp>
      <p:pic>
        <p:nvPicPr>
          <p:cNvPr id="7" name="Picture 6" descr="Diagram&#10;&#10;Description automatically generated">
            <a:extLst>
              <a:ext uri="{FF2B5EF4-FFF2-40B4-BE49-F238E27FC236}">
                <a16:creationId xmlns:a16="http://schemas.microsoft.com/office/drawing/2014/main" id="{52348F17-2C36-9C48-A10D-E081AECDF97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5780" y="1210122"/>
            <a:ext cx="6725401" cy="4746212"/>
          </a:xfrm>
          <a:prstGeom prst="rect">
            <a:avLst/>
          </a:prstGeom>
        </p:spPr>
      </p:pic>
      <p:sp>
        <p:nvSpPr>
          <p:cNvPr id="3" name="文本框 2"/>
          <p:cNvSpPr txBox="1"/>
          <p:nvPr/>
        </p:nvSpPr>
        <p:spPr>
          <a:xfrm>
            <a:off x="563344" y="1844681"/>
            <a:ext cx="1219200" cy="400110"/>
          </a:xfrm>
          <a:prstGeom prst="rect">
            <a:avLst/>
          </a:prstGeom>
          <a:solidFill>
            <a:srgbClr val="DCE9EC"/>
          </a:solidFill>
        </p:spPr>
        <p:txBody>
          <a:bodyPr wrap="square" rtlCol="0">
            <a:spAutoFit/>
          </a:bodyPr>
          <a:lstStyle/>
          <a:p>
            <a:pPr algn="ctr">
              <a:spcBef>
                <a:spcPts val="700"/>
              </a:spcBef>
              <a:buClr>
                <a:srgbClr val="DD8047"/>
              </a:buClr>
              <a:buSzPct val="60000"/>
            </a:pPr>
            <a:r>
              <a:rPr lang="zh-CN" altLang="en-US" sz="2000" b="1" dirty="0">
                <a:latin typeface="STXihei" panose="02010600040101010101" pitchFamily="2" charset="-122"/>
                <a:ea typeface="STXihei" panose="02010600040101010101" pitchFamily="2" charset="-122"/>
                <a:cs typeface="Calibri" panose="020F0502020204030204" pitchFamily="34" charset="0"/>
              </a:rPr>
              <a:t>局面</a:t>
            </a:r>
          </a:p>
        </p:txBody>
      </p:sp>
      <p:sp>
        <p:nvSpPr>
          <p:cNvPr id="8" name="文本框 7"/>
          <p:cNvSpPr txBox="1"/>
          <p:nvPr/>
        </p:nvSpPr>
        <p:spPr>
          <a:xfrm>
            <a:off x="3882040" y="1690793"/>
            <a:ext cx="1219200" cy="707886"/>
          </a:xfrm>
          <a:prstGeom prst="rect">
            <a:avLst/>
          </a:prstGeom>
          <a:solidFill>
            <a:srgbClr val="DCE9EC"/>
          </a:solidFill>
        </p:spPr>
        <p:txBody>
          <a:bodyPr wrap="square" rtlCol="0">
            <a:spAutoFit/>
          </a:bodyPr>
          <a:lstStyle/>
          <a:p>
            <a:pPr algn="ctr">
              <a:spcBef>
                <a:spcPts val="700"/>
              </a:spcBef>
              <a:buClr>
                <a:srgbClr val="DD8047"/>
              </a:buClr>
              <a:buSzPct val="60000"/>
            </a:pPr>
            <a:r>
              <a:rPr lang="zh-CN" altLang="en-US" sz="2000" b="1" dirty="0">
                <a:latin typeface="Times New Roman" panose="02020603050405020304" pitchFamily="18" charset="0"/>
                <a:ea typeface="STXihei" panose="02010600040101010101" pitchFamily="2" charset="-122"/>
                <a:cs typeface="Times New Roman" panose="02020603050405020304" pitchFamily="18" charset="0"/>
              </a:rPr>
              <a:t>局面最新情况</a:t>
            </a:r>
          </a:p>
        </p:txBody>
      </p:sp>
      <p:sp>
        <p:nvSpPr>
          <p:cNvPr id="9" name="文本框 8"/>
          <p:cNvSpPr txBox="1"/>
          <p:nvPr/>
        </p:nvSpPr>
        <p:spPr>
          <a:xfrm>
            <a:off x="2212532" y="3417147"/>
            <a:ext cx="1219200" cy="707886"/>
          </a:xfrm>
          <a:prstGeom prst="rect">
            <a:avLst/>
          </a:prstGeom>
          <a:solidFill>
            <a:srgbClr val="DCE9EC"/>
          </a:solidFill>
        </p:spPr>
        <p:txBody>
          <a:bodyPr wrap="square" rtlCol="0">
            <a:spAutoFit/>
          </a:bodyPr>
          <a:lstStyle/>
          <a:p>
            <a:pPr algn="ctr">
              <a:spcBef>
                <a:spcPts val="700"/>
              </a:spcBef>
              <a:buClr>
                <a:srgbClr val="DD8047"/>
              </a:buClr>
              <a:buSzPct val="60000"/>
            </a:pPr>
            <a:r>
              <a:rPr lang="zh-CN" altLang="en-US" sz="2000" b="1" dirty="0">
                <a:latin typeface="STXihei" panose="02010600040101010101" pitchFamily="2" charset="-122"/>
                <a:ea typeface="STXihei" panose="02010600040101010101" pitchFamily="2" charset="-122"/>
                <a:cs typeface="Calibri" panose="020F0502020204030204" pitchFamily="34" charset="0"/>
              </a:rPr>
              <a:t>局面最新情况</a:t>
            </a:r>
          </a:p>
        </p:txBody>
      </p:sp>
      <p:sp>
        <p:nvSpPr>
          <p:cNvPr id="10" name="文本框 9"/>
          <p:cNvSpPr txBox="1"/>
          <p:nvPr/>
        </p:nvSpPr>
        <p:spPr>
          <a:xfrm>
            <a:off x="5551548" y="3417147"/>
            <a:ext cx="1219200" cy="707886"/>
          </a:xfrm>
          <a:prstGeom prst="rect">
            <a:avLst/>
          </a:prstGeom>
          <a:solidFill>
            <a:srgbClr val="DCE9EC"/>
          </a:solidFill>
        </p:spPr>
        <p:txBody>
          <a:bodyPr wrap="square" rtlCol="0">
            <a:spAutoFit/>
          </a:bodyPr>
          <a:lstStyle/>
          <a:p>
            <a:pPr algn="ctr">
              <a:spcBef>
                <a:spcPts val="700"/>
              </a:spcBef>
              <a:buClr>
                <a:srgbClr val="DD8047"/>
              </a:buClr>
              <a:buSzPct val="60000"/>
            </a:pPr>
            <a:r>
              <a:rPr lang="zh-CN" altLang="en-US" sz="2000" b="1" dirty="0">
                <a:latin typeface="+mj-lt"/>
                <a:cs typeface="Calibri" panose="020F0502020204030204" pitchFamily="34" charset="0"/>
              </a:rPr>
              <a:t>局面最新情况</a:t>
            </a:r>
          </a:p>
        </p:txBody>
      </p:sp>
      <p:sp>
        <p:nvSpPr>
          <p:cNvPr id="14" name="文本框 13"/>
          <p:cNvSpPr txBox="1"/>
          <p:nvPr/>
        </p:nvSpPr>
        <p:spPr>
          <a:xfrm flipH="1">
            <a:off x="695305" y="5023749"/>
            <a:ext cx="1517227" cy="400110"/>
          </a:xfrm>
          <a:prstGeom prst="rect">
            <a:avLst/>
          </a:prstGeom>
          <a:solidFill>
            <a:srgbClr val="CE5E20"/>
          </a:solidFill>
        </p:spPr>
        <p:txBody>
          <a:bodyPr wrap="square" rtlCol="0">
            <a:spAutoFit/>
          </a:bodyPr>
          <a:lstStyle/>
          <a:p>
            <a:pPr algn="ctr" fontAlgn="t"/>
            <a:r>
              <a:rPr lang="zh-CN" altLang="en-US" sz="2000" b="1" dirty="0">
                <a:solidFill>
                  <a:schemeClr val="bg1"/>
                </a:solidFill>
                <a:latin typeface="STXihei" panose="02010600040101010101" pitchFamily="2" charset="-122"/>
                <a:ea typeface="STXihei" panose="02010600040101010101" pitchFamily="2" charset="-122"/>
              </a:rPr>
              <a:t>汇总情况</a:t>
            </a:r>
            <a:endParaRPr lang="zh-CN" altLang="zh-CN" sz="2000" b="1" dirty="0">
              <a:solidFill>
                <a:schemeClr val="bg1"/>
              </a:solidFill>
              <a:latin typeface="STXihei" panose="02010600040101010101" pitchFamily="2" charset="-122"/>
              <a:ea typeface="STXihei" panose="02010600040101010101" pitchFamily="2" charset="-122"/>
            </a:endParaRPr>
          </a:p>
        </p:txBody>
      </p:sp>
      <p:sp>
        <p:nvSpPr>
          <p:cNvPr id="15" name="文本框 14"/>
          <p:cNvSpPr txBox="1"/>
          <p:nvPr/>
        </p:nvSpPr>
        <p:spPr>
          <a:xfrm>
            <a:off x="2953023" y="4710171"/>
            <a:ext cx="1517227" cy="1015663"/>
          </a:xfrm>
          <a:prstGeom prst="rect">
            <a:avLst/>
          </a:prstGeom>
          <a:solidFill>
            <a:srgbClr val="D56121"/>
          </a:solidFill>
        </p:spPr>
        <p:txBody>
          <a:bodyPr wrap="square" rtlCol="0">
            <a:spAutoFit/>
          </a:bodyPr>
          <a:lstStyle/>
          <a:p>
            <a:pPr algn="ctr" fontAlgn="t"/>
            <a:r>
              <a:rPr lang="zh-CN" altLang="en-US" sz="2000" b="1" dirty="0">
                <a:solidFill>
                  <a:schemeClr val="bg1"/>
                </a:solidFill>
                <a:latin typeface="STXihei" panose="02010600040101010101" pitchFamily="2" charset="-122"/>
                <a:ea typeface="STXihei" panose="02010600040101010101" pitchFamily="2" charset="-122"/>
              </a:rPr>
              <a:t>有主持人</a:t>
            </a:r>
            <a:br>
              <a:rPr lang="en-US" altLang="zh-CN" sz="2000" b="1" dirty="0">
                <a:solidFill>
                  <a:schemeClr val="bg1"/>
                </a:solidFill>
                <a:latin typeface="STXihei" panose="02010600040101010101" pitchFamily="2" charset="-122"/>
                <a:ea typeface="STXihei" panose="02010600040101010101" pitchFamily="2" charset="-122"/>
              </a:rPr>
            </a:br>
            <a:r>
              <a:rPr lang="zh-CN" altLang="en-US" sz="2000" b="1" dirty="0">
                <a:solidFill>
                  <a:schemeClr val="bg1"/>
                </a:solidFill>
                <a:latin typeface="STXihei" panose="02010600040101010101" pitchFamily="2" charset="-122"/>
                <a:ea typeface="STXihei" panose="02010600040101010101" pitchFamily="2" charset="-122"/>
              </a:rPr>
              <a:t>牵头的情况介绍</a:t>
            </a:r>
            <a:endParaRPr lang="zh-CN" altLang="zh-CN" sz="2000" b="1" dirty="0">
              <a:solidFill>
                <a:schemeClr val="bg1"/>
              </a:solidFill>
              <a:latin typeface="STXihei" panose="02010600040101010101" pitchFamily="2" charset="-122"/>
              <a:ea typeface="STXihei" panose="02010600040101010101" pitchFamily="2" charset="-122"/>
            </a:endParaRPr>
          </a:p>
        </p:txBody>
      </p:sp>
      <p:sp>
        <p:nvSpPr>
          <p:cNvPr id="16" name="文本框 15"/>
          <p:cNvSpPr txBox="1"/>
          <p:nvPr/>
        </p:nvSpPr>
        <p:spPr>
          <a:xfrm>
            <a:off x="5182520" y="4822189"/>
            <a:ext cx="1062326" cy="707886"/>
          </a:xfrm>
          <a:prstGeom prst="rect">
            <a:avLst/>
          </a:prstGeom>
          <a:solidFill>
            <a:srgbClr val="D56121"/>
          </a:solidFill>
        </p:spPr>
        <p:txBody>
          <a:bodyPr wrap="square" rtlCol="0">
            <a:spAutoFit/>
          </a:bodyPr>
          <a:lstStyle/>
          <a:p>
            <a:pPr algn="ctr" fontAlgn="t"/>
            <a:r>
              <a:rPr lang="zh-CN" altLang="en-US" sz="2000" b="1" dirty="0">
                <a:solidFill>
                  <a:schemeClr val="bg1"/>
                </a:solidFill>
                <a:latin typeface="STXihei" panose="02010600040101010101" pitchFamily="2" charset="-122"/>
                <a:ea typeface="STXihei" panose="02010600040101010101" pitchFamily="2" charset="-122"/>
              </a:rPr>
              <a:t>制定行动计划</a:t>
            </a:r>
            <a:endParaRPr lang="zh-CN" altLang="zh-CN" sz="2000" b="1" dirty="0">
              <a:solidFill>
                <a:schemeClr val="bg1"/>
              </a:solidFill>
              <a:latin typeface="STXihei" panose="02010600040101010101" pitchFamily="2" charset="-122"/>
              <a:ea typeface="STXihei" panose="02010600040101010101" pitchFamily="2" charset="-122"/>
            </a:endParaRPr>
          </a:p>
        </p:txBody>
      </p:sp>
      <p:sp>
        <p:nvSpPr>
          <p:cNvPr id="17" name="文本框 16"/>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9" name="文本框 18"/>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11</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20" name="文本框 19"/>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
        <p:nvSpPr>
          <p:cNvPr id="6" name="流程图: 接点 5">
            <a:extLst>
              <a:ext uri="{FF2B5EF4-FFF2-40B4-BE49-F238E27FC236}">
                <a16:creationId xmlns:a16="http://schemas.microsoft.com/office/drawing/2014/main" id="{DA00D1B2-D84B-4A8E-A04F-DF2F497647F6}"/>
              </a:ext>
            </a:extLst>
          </p:cNvPr>
          <p:cNvSpPr/>
          <p:nvPr/>
        </p:nvSpPr>
        <p:spPr>
          <a:xfrm>
            <a:off x="424180" y="3097669"/>
            <a:ext cx="1381760" cy="124968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问题</a:t>
            </a:r>
            <a:b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b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与</a:t>
            </a:r>
            <a:b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b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评论</a:t>
            </a:r>
            <a:endPar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a:p>
            <a:pPr algn="ctr"/>
            <a: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(4)</a:t>
            </a:r>
            <a:endParaRPr lang="zh-CN"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21" name="流程图: 接点 20">
            <a:extLst>
              <a:ext uri="{FF2B5EF4-FFF2-40B4-BE49-F238E27FC236}">
                <a16:creationId xmlns:a16="http://schemas.microsoft.com/office/drawing/2014/main" id="{52734407-1F6F-4C72-96F6-3B649D5FB030}"/>
              </a:ext>
            </a:extLst>
          </p:cNvPr>
          <p:cNvSpPr/>
          <p:nvPr/>
        </p:nvSpPr>
        <p:spPr>
          <a:xfrm>
            <a:off x="5450540" y="1478185"/>
            <a:ext cx="1381760" cy="124968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问题</a:t>
            </a:r>
            <a:b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b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与</a:t>
            </a:r>
            <a:b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b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评论</a:t>
            </a:r>
            <a:endPar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a:p>
            <a:pPr algn="ctr"/>
            <a: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(2)</a:t>
            </a:r>
            <a:endParaRPr lang="zh-CN"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22" name="流程图: 接点 21">
            <a:extLst>
              <a:ext uri="{FF2B5EF4-FFF2-40B4-BE49-F238E27FC236}">
                <a16:creationId xmlns:a16="http://schemas.microsoft.com/office/drawing/2014/main" id="{C5A84F80-1799-4868-B896-884026110885}"/>
              </a:ext>
            </a:extLst>
          </p:cNvPr>
          <p:cNvSpPr/>
          <p:nvPr/>
        </p:nvSpPr>
        <p:spPr>
          <a:xfrm>
            <a:off x="3800760" y="3146250"/>
            <a:ext cx="1381760" cy="124968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问题</a:t>
            </a:r>
            <a:b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b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与</a:t>
            </a:r>
            <a:b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b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评论</a:t>
            </a:r>
            <a:endPar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a:p>
            <a:pPr algn="ctr"/>
            <a: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(3)</a:t>
            </a:r>
            <a:endParaRPr lang="zh-CN"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23" name="流程图: 接点 22">
            <a:extLst>
              <a:ext uri="{FF2B5EF4-FFF2-40B4-BE49-F238E27FC236}">
                <a16:creationId xmlns:a16="http://schemas.microsoft.com/office/drawing/2014/main" id="{F83357C4-DD5A-42A4-96BE-64793B5750A2}"/>
              </a:ext>
            </a:extLst>
          </p:cNvPr>
          <p:cNvSpPr/>
          <p:nvPr/>
        </p:nvSpPr>
        <p:spPr>
          <a:xfrm>
            <a:off x="2131252" y="1419896"/>
            <a:ext cx="1381760" cy="124968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问题</a:t>
            </a:r>
            <a:b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b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与</a:t>
            </a:r>
            <a:b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br>
            <a:r>
              <a:rPr lang="zh-CN" altLang="en-US"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评论</a:t>
            </a:r>
            <a:endPar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a:p>
            <a:pPr algn="ctr"/>
            <a:r>
              <a:rPr lang="en-US" altLang="zh-CN" sz="20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(1)</a:t>
            </a:r>
            <a:endParaRPr lang="zh-CN" altLang="en-US"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问题解答</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87567" y="14152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3444645" y="2084832"/>
            <a:ext cx="2242922" cy="1938992"/>
          </a:xfrm>
          <a:prstGeom prst="rect">
            <a:avLst/>
          </a:prstGeom>
          <a:noFill/>
        </p:spPr>
        <p:txBody>
          <a:bodyPr wrap="none" rtlCol="0">
            <a:spAutoFit/>
          </a:bodyPr>
          <a:lstStyle/>
          <a:p>
            <a:pPr algn="r">
              <a:buClr>
                <a:srgbClr val="DD8047"/>
              </a:buClr>
              <a:buSzPct val="60000"/>
            </a:pPr>
            <a:r>
              <a:rPr lang="zh-CN" altLang="en-US" sz="4000" b="1" dirty="0">
                <a:solidFill>
                  <a:srgbClr val="0070C0"/>
                </a:solidFill>
                <a:latin typeface="STXihei" panose="02010600040101010101" pitchFamily="2" charset="-122"/>
                <a:ea typeface="STXihei" panose="02010600040101010101" pitchFamily="2" charset="-122"/>
                <a:cs typeface="Calibri" panose="020F0502020204030204" pitchFamily="34" charset="0"/>
              </a:rPr>
              <a:t>开始</a:t>
            </a:r>
            <a:br>
              <a:rPr lang="zh-CN" altLang="en-US" sz="4000" b="1" dirty="0">
                <a:solidFill>
                  <a:srgbClr val="0070C0"/>
                </a:solidFill>
                <a:latin typeface="STXihei" panose="02010600040101010101" pitchFamily="2" charset="-122"/>
                <a:ea typeface="STXihei" panose="02010600040101010101" pitchFamily="2" charset="-122"/>
                <a:cs typeface="Calibri" panose="020F0502020204030204" pitchFamily="34" charset="0"/>
              </a:rPr>
            </a:br>
            <a:r>
              <a:rPr lang="zh-CN" altLang="en-US" sz="4000" b="1" dirty="0">
                <a:solidFill>
                  <a:srgbClr val="0070C0"/>
                </a:solidFill>
                <a:latin typeface="STXihei" panose="02010600040101010101" pitchFamily="2" charset="-122"/>
                <a:ea typeface="STXihei" panose="02010600040101010101" pitchFamily="2" charset="-122"/>
                <a:cs typeface="Calibri" panose="020F0502020204030204" pitchFamily="34" charset="0"/>
              </a:rPr>
              <a:t>之前的</a:t>
            </a:r>
            <a:br>
              <a:rPr lang="zh-CN" altLang="en-US" sz="4000" b="1" dirty="0">
                <a:solidFill>
                  <a:srgbClr val="0070C0"/>
                </a:solidFill>
                <a:latin typeface="STXihei" panose="02010600040101010101" pitchFamily="2" charset="-122"/>
                <a:ea typeface="STXihei" panose="02010600040101010101" pitchFamily="2" charset="-122"/>
                <a:cs typeface="Calibri" panose="020F0502020204030204" pitchFamily="34" charset="0"/>
              </a:rPr>
            </a:br>
            <a:r>
              <a:rPr lang="zh-CN" altLang="en-US" sz="4000" b="1" dirty="0">
                <a:solidFill>
                  <a:srgbClr val="0070C0"/>
                </a:solidFill>
                <a:latin typeface="STXihei" panose="02010600040101010101" pitchFamily="2" charset="-122"/>
                <a:ea typeface="STXihei" panose="02010600040101010101" pitchFamily="2" charset="-122"/>
                <a:cs typeface="Calibri" panose="020F0502020204030204" pitchFamily="34" charset="0"/>
              </a:rPr>
              <a:t>任何问题</a:t>
            </a:r>
          </a:p>
        </p:txBody>
      </p:sp>
      <p:sp>
        <p:nvSpPr>
          <p:cNvPr id="6" name="文本框 5"/>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0" name="文本框 9"/>
          <p:cNvSpPr txBox="1"/>
          <p:nvPr/>
        </p:nvSpPr>
        <p:spPr>
          <a:xfrm>
            <a:off x="11260164" y="6617186"/>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12</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1" name="文本框 10"/>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8DED4AEE-2748-8148-8147-A6B46BDEB3F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291"/>
            <a:ext cx="12189706" cy="6859291"/>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2680597"/>
            <a:ext cx="6096000" cy="2186798"/>
          </a:xfrm>
        </p:spPr>
        <p:txBody>
          <a:bodyPr>
            <a:noAutofit/>
          </a:bodyPr>
          <a:lstStyle/>
          <a:p>
            <a:pPr algn="l"/>
            <a:r>
              <a:rPr lang="zh-CN" alt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br>
              <a:rPr 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br>
            <a:r>
              <a:rPr lang="zh-CN" alt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a:t>
            </a:r>
            <a:r>
              <a:rPr 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r>
              <a:rPr lang="zh-CN" alt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a:t>
            </a:r>
            <a:br>
              <a:rPr 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br>
            <a:br>
              <a:rPr 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br>
            <a:r>
              <a:rPr lang="zh-CN" altLang="en-US" sz="20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于</a:t>
            </a:r>
            <a:r>
              <a:rPr lang="en-US" altLang="zh-CN" sz="20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10</a:t>
            </a:r>
            <a:r>
              <a:rPr lang="zh-CN" altLang="en-US" sz="20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月更新</a:t>
            </a:r>
            <a:endParaRPr lang="en-US" sz="20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normAutofit/>
          </a:bodyPr>
          <a:lstStyle/>
          <a:p>
            <a:r>
              <a:rPr lang="zh-CN" altLang="en-US" sz="3600" b="1"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rPr>
              <a:t>国家名称</a:t>
            </a:r>
            <a:endParaRPr lang="en-US" sz="3600" b="1"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endParaRPr>
          </a:p>
          <a:p>
            <a:r>
              <a:rPr lang="zh-CN" altLang="en-US" sz="2000" b="1"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rPr>
              <a:t>日期和地点</a:t>
            </a:r>
            <a:endParaRPr lang="en-US" sz="2000" b="1"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endParaRPr>
          </a:p>
        </p:txBody>
      </p:sp>
      <p:sp>
        <p:nvSpPr>
          <p:cNvPr id="7" name="Rectangle 6">
            <a:extLst>
              <a:ext uri="{FF2B5EF4-FFF2-40B4-BE49-F238E27FC236}">
                <a16:creationId xmlns:a16="http://schemas.microsoft.com/office/drawing/2014/main" id="{8062DF02-DEA5-49F3-A3BE-DD71F23B12A7}"/>
              </a:ext>
            </a:extLst>
          </p:cNvPr>
          <p:cNvSpPr/>
          <p:nvPr/>
        </p:nvSpPr>
        <p:spPr>
          <a:xfrm>
            <a:off x="7712945" y="2705863"/>
            <a:ext cx="4306277" cy="1645920"/>
          </a:xfrm>
          <a:prstGeom prst="rect">
            <a:avLst/>
          </a:prstGeom>
        </p:spPr>
        <p:txBody>
          <a:bodyPr wrap="square">
            <a:spAutoFit/>
          </a:bodyPr>
          <a:lstStyle/>
          <a:p>
            <a:pPr algn="r"/>
            <a:br>
              <a:rPr lang="en-US" sz="2400" b="1" dirty="0">
                <a:solidFill>
                  <a:schemeClr val="accent2"/>
                </a:solidFill>
                <a:latin typeface="Arial" panose="020B0604020202020204" pitchFamily="34" charset="0"/>
                <a:cs typeface="Arial" panose="020B0604020202020204" pitchFamily="34" charset="0"/>
              </a:rPr>
            </a:br>
            <a:r>
              <a:rPr lang="zh-CN" altLang="en-US" sz="2800" b="1" dirty="0">
                <a:solidFill>
                  <a:schemeClr val="accent2"/>
                </a:solidFill>
                <a:latin typeface="Times New Roman" panose="02020603050405020304" pitchFamily="18" charset="0"/>
                <a:ea typeface="STXihei" panose="02010600040101010101" pitchFamily="2" charset="-122"/>
                <a:cs typeface="Times New Roman" panose="02020603050405020304" pitchFamily="18" charset="0"/>
              </a:rPr>
              <a:t>突发卫生事件</a:t>
            </a:r>
            <a:br>
              <a:rPr lang="en-US" altLang="zh-CN" sz="2800" b="1" dirty="0">
                <a:solidFill>
                  <a:schemeClr val="accent2"/>
                </a:solidFill>
                <a:latin typeface="Times New Roman" panose="02020603050405020304" pitchFamily="18" charset="0"/>
                <a:ea typeface="STXihei" panose="02010600040101010101" pitchFamily="2" charset="-122"/>
                <a:cs typeface="Times New Roman" panose="02020603050405020304" pitchFamily="18" charset="0"/>
              </a:rPr>
            </a:br>
            <a:r>
              <a:rPr lang="zh-CN" altLang="en-US" sz="2800" b="1" dirty="0">
                <a:solidFill>
                  <a:schemeClr val="accent2"/>
                </a:solidFill>
                <a:latin typeface="Times New Roman" panose="02020603050405020304" pitchFamily="18" charset="0"/>
                <a:ea typeface="STXihei" panose="02010600040101010101" pitchFamily="2" charset="-122"/>
                <a:cs typeface="Times New Roman" panose="02020603050405020304" pitchFamily="18" charset="0"/>
              </a:rPr>
              <a:t>防范模拟演练</a:t>
            </a:r>
            <a:endParaRPr lang="en-US" sz="2400" dirty="0">
              <a:solidFill>
                <a:schemeClr val="accent2"/>
              </a:solidFill>
              <a:latin typeface="Times New Roman" panose="02020603050405020304" pitchFamily="18" charset="0"/>
              <a:ea typeface="STXihei" panose="02010600040101010101" pitchFamily="2" charset="-122"/>
              <a:cs typeface="Times New Roman" panose="02020603050405020304" pitchFamily="18" charset="0"/>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3" cstate="email">
            <a:extLst>
              <a:ext uri="{28A0092B-C50C-407E-A947-70E740481C1C}">
                <a14:useLocalDpi xmlns:a14="http://schemas.microsoft.com/office/drawing/2010/main"/>
              </a:ext>
            </a:extLst>
          </a:blip>
          <a:srcRect l="9503" t="16901" r="10285" b="19115"/>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10" name="文本框 9">
            <a:extLst>
              <a:ext uri="{FF2B5EF4-FFF2-40B4-BE49-F238E27FC236}">
                <a16:creationId xmlns:a16="http://schemas.microsoft.com/office/drawing/2014/main" id="{146CA144-8CC9-41DF-86D0-32D7192CCA45}"/>
              </a:ext>
            </a:extLst>
          </p:cNvPr>
          <p:cNvSpPr txBox="1"/>
          <p:nvPr/>
        </p:nvSpPr>
        <p:spPr>
          <a:xfrm>
            <a:off x="611050" y="6362845"/>
            <a:ext cx="822960" cy="365760"/>
          </a:xfrm>
          <a:prstGeom prst="rect">
            <a:avLst/>
          </a:prstGeom>
          <a:solidFill>
            <a:schemeClr val="bg1"/>
          </a:solidFill>
        </p:spPr>
        <p:txBody>
          <a:bodyPr wrap="square" lIns="0" tIns="91440" bIns="91440" rtlCol="0">
            <a:spAutoFit/>
          </a:bodyPr>
          <a:lstStyle/>
          <a:p>
            <a:pPr>
              <a:spcBef>
                <a:spcPts val="600"/>
              </a:spcBef>
            </a:pPr>
            <a:r>
              <a:rPr lang="zh-CN" altLang="en-US" sz="900" b="1" dirty="0">
                <a:solidFill>
                  <a:schemeClr val="accent5"/>
                </a:solidFill>
                <a:latin typeface="STXihei" panose="02010600040101010101" pitchFamily="2" charset="-122"/>
                <a:ea typeface="STXihei" panose="02010600040101010101" pitchFamily="2" charset="-122"/>
              </a:rPr>
              <a:t>世界卫生组织</a:t>
            </a:r>
          </a:p>
        </p:txBody>
      </p:sp>
    </p:spTree>
    <p:extLst>
      <p:ext uri="{BB962C8B-B14F-4D97-AF65-F5344CB8AC3E}">
        <p14:creationId xmlns:p14="http://schemas.microsoft.com/office/powerpoint/2010/main" val="2647748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局面</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740229"/>
            <a:ext cx="6384991" cy="5715000"/>
          </a:xfrm>
          <a:solidFill>
            <a:schemeClr val="tx2">
              <a:lumMod val="20000"/>
              <a:lumOff val="80000"/>
            </a:schemeClr>
          </a:solidFill>
        </p:spPr>
        <p:txBody>
          <a:bodyPr anchor="ctr">
            <a:noAutofit/>
          </a:bodyPr>
          <a:lstStyle/>
          <a:p>
            <a:pPr algn="just">
              <a:lnSpc>
                <a:spcPts val="2500"/>
              </a:lnSpc>
              <a:spcBef>
                <a:spcPts val="0"/>
              </a:spcBef>
              <a:spcAft>
                <a:spcPts val="1200"/>
              </a:spcAft>
            </a:pP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2020</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年初，特别是在</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3</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月至</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5</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月期间，随着各国努力适应新型大流行病毒的出现，</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的病例数量激增。</a:t>
            </a:r>
            <a:endParaRPr lang="en-US" altLang="zh-CN" sz="18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2500"/>
              </a:lnSpc>
              <a:spcAft>
                <a:spcPts val="1200"/>
              </a:spcAft>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社区转向新的工作方法，民众在适应各种公共卫生措施和社交措施。</a:t>
            </a:r>
            <a:endParaRPr lang="en-US" altLang="zh-CN" sz="18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2500"/>
              </a:lnSpc>
              <a:spcAft>
                <a:spcPts val="1200"/>
              </a:spcAft>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到年中，病例数逐渐减少，一些国家的政府开始放松在大流行初期采取的一些措施，以缓解对经济和民众的压力。</a:t>
            </a:r>
            <a:endParaRPr lang="en-US" altLang="zh-CN" sz="18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2500"/>
              </a:lnSpc>
              <a:spcAft>
                <a:spcPts val="1200"/>
              </a:spcAft>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但随着北半球的冬季来临，病例数再次上升。然而这一次，卫生服务部门更加了解这种疾病，实验室正在提高其检测能力。</a:t>
            </a:r>
            <a:endParaRPr lang="en-US" altLang="zh-CN" sz="18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2500"/>
              </a:lnSpc>
              <a:spcAft>
                <a:spcPts val="1200"/>
              </a:spcAft>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在病例数上升和政府试图调整公共卫生措施和社交措施的同时，随着人们对不断变化的形势做出反应，正在出现挑战。</a:t>
            </a:r>
            <a:endParaRPr lang="en-US" sz="1800" dirty="0">
              <a:latin typeface="Times New Roman" panose="02020603050405020304" pitchFamily="18" charset="0"/>
              <a:ea typeface="SimSun" panose="02010600030101010101" pitchFamily="2" charset="-122"/>
              <a:cs typeface="Times New Roman" panose="02020603050405020304" pitchFamily="18" charset="0"/>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Arial Black" panose="020B0A04020102020204" pitchFamily="34" charset="0"/>
              </a:rPr>
              <a:t>仅用于模拟</a:t>
            </a:r>
          </a:p>
        </p:txBody>
      </p:sp>
      <p:pic>
        <p:nvPicPr>
          <p:cNvPr id="3074" name="Picture 2">
            <a:extLst>
              <a:ext uri="{FF2B5EF4-FFF2-40B4-BE49-F238E27FC236}">
                <a16:creationId xmlns:a16="http://schemas.microsoft.com/office/drawing/2014/main" id="{147A2031-021D-5541-87D9-0E836914A40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96847" y="740230"/>
            <a:ext cx="4417271" cy="2948488"/>
          </a:xfrm>
          <a:prstGeom prst="rect">
            <a:avLst/>
          </a:prstGeom>
          <a:noFill/>
          <a:extLst>
            <a:ext uri="{909E8E84-426E-40DD-AFC4-6F175D3DCCD1}">
              <a14:hiddenFill xmlns:a14="http://schemas.microsoft.com/office/drawing/2010/main">
                <a:solidFill>
                  <a:srgbClr val="FFFFFF"/>
                </a:solidFill>
              </a14:hiddenFill>
            </a:ext>
          </a:extLst>
        </p:spPr>
      </p:pic>
      <p:pic>
        <p:nvPicPr>
          <p:cNvPr id="13" name="Content Placeholder 2">
            <a:extLst>
              <a:ext uri="{FF2B5EF4-FFF2-40B4-BE49-F238E27FC236}">
                <a16:creationId xmlns:a16="http://schemas.microsoft.com/office/drawing/2014/main" id="{B1BAA866-7D55-2F40-B4AA-BBAC1879AF46}"/>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6996847" y="3757462"/>
            <a:ext cx="4398462" cy="2697767"/>
          </a:xfrm>
          <a:prstGeom prst="rect">
            <a:avLst/>
          </a:prstGeom>
        </p:spPr>
      </p:pic>
      <p:sp>
        <p:nvSpPr>
          <p:cNvPr id="3" name="TextBox 2">
            <a:extLst>
              <a:ext uri="{FF2B5EF4-FFF2-40B4-BE49-F238E27FC236}">
                <a16:creationId xmlns:a16="http://schemas.microsoft.com/office/drawing/2014/main" id="{CB255F10-5865-0948-935C-86072CE29A3D}"/>
              </a:ext>
            </a:extLst>
          </p:cNvPr>
          <p:cNvSpPr txBox="1"/>
          <p:nvPr/>
        </p:nvSpPr>
        <p:spPr>
          <a:xfrm>
            <a:off x="10140783" y="6246451"/>
            <a:ext cx="1572246" cy="261610"/>
          </a:xfrm>
          <a:prstGeom prst="rect">
            <a:avLst/>
          </a:prstGeom>
          <a:noFill/>
        </p:spPr>
        <p:txBody>
          <a:bodyPr wrap="square" rtlCol="0">
            <a:spAutoFit/>
          </a:bodyPr>
          <a:lstStyle/>
          <a:p>
            <a:pPr algn="l">
              <a:spcBef>
                <a:spcPts val="700"/>
              </a:spcBef>
              <a:buClr>
                <a:srgbClr val="DD8047"/>
              </a:buClr>
              <a:buSzPct val="60000"/>
            </a:pPr>
            <a:r>
              <a:rPr lang="zh-CN" altLang="en-US" sz="1100" b="1" dirty="0">
                <a:solidFill>
                  <a:srgbClr val="0070C0"/>
                </a:solidFill>
                <a:latin typeface="+mj-lt"/>
                <a:cs typeface="Calibri" panose="020F0502020204030204" pitchFamily="34" charset="0"/>
              </a:rPr>
              <a:t>数据：</a:t>
            </a:r>
            <a:r>
              <a:rPr lang="en-US" sz="1100" b="1" dirty="0">
                <a:solidFill>
                  <a:srgbClr val="0070C0"/>
                </a:solidFill>
                <a:latin typeface="+mj-lt"/>
                <a:cs typeface="Calibri" panose="020F0502020204030204" pitchFamily="34" charset="0"/>
              </a:rPr>
              <a:t>2020</a:t>
            </a:r>
            <a:r>
              <a:rPr lang="zh-CN" altLang="en-US" sz="1100" b="1" dirty="0">
                <a:solidFill>
                  <a:srgbClr val="0070C0"/>
                </a:solidFill>
                <a:latin typeface="+mj-lt"/>
                <a:cs typeface="Calibri" panose="020F0502020204030204" pitchFamily="34" charset="0"/>
              </a:rPr>
              <a:t>年</a:t>
            </a:r>
            <a:r>
              <a:rPr lang="en-US" altLang="zh-CN" sz="1100" b="1" dirty="0">
                <a:solidFill>
                  <a:srgbClr val="0070C0"/>
                </a:solidFill>
                <a:latin typeface="+mj-lt"/>
                <a:cs typeface="Calibri" panose="020F0502020204030204" pitchFamily="34" charset="0"/>
              </a:rPr>
              <a:t>10</a:t>
            </a:r>
            <a:r>
              <a:rPr lang="zh-CN" altLang="en-US" sz="1100" b="1" dirty="0">
                <a:solidFill>
                  <a:srgbClr val="0070C0"/>
                </a:solidFill>
                <a:latin typeface="+mj-lt"/>
                <a:cs typeface="Calibri" panose="020F0502020204030204" pitchFamily="34" charset="0"/>
              </a:rPr>
              <a:t>月</a:t>
            </a:r>
            <a:r>
              <a:rPr lang="en-US" altLang="zh-CN" sz="1100" b="1" dirty="0">
                <a:solidFill>
                  <a:srgbClr val="0070C0"/>
                </a:solidFill>
                <a:latin typeface="+mj-lt"/>
                <a:cs typeface="Calibri" panose="020F0502020204030204" pitchFamily="34" charset="0"/>
              </a:rPr>
              <a:t>1</a:t>
            </a:r>
            <a:r>
              <a:rPr lang="zh-CN" altLang="en-US" sz="1100" b="1" dirty="0">
                <a:solidFill>
                  <a:srgbClr val="0070C0"/>
                </a:solidFill>
                <a:latin typeface="+mj-lt"/>
                <a:cs typeface="Calibri" panose="020F0502020204030204" pitchFamily="34" charset="0"/>
              </a:rPr>
              <a:t>日</a:t>
            </a:r>
            <a:endParaRPr lang="en-US" sz="1100" b="1" dirty="0">
              <a:solidFill>
                <a:srgbClr val="0070C0"/>
              </a:solidFill>
              <a:latin typeface="+mj-lt"/>
              <a:cs typeface="Calibri" panose="020F0502020204030204" pitchFamily="34" charset="0"/>
            </a:endParaRPr>
          </a:p>
        </p:txBody>
      </p:sp>
      <p:sp>
        <p:nvSpPr>
          <p:cNvPr id="14" name="文本框 13"/>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STXihei" panose="02010600040101010101" pitchFamily="2" charset="-122"/>
                <a:ea typeface="STXihei" panose="02010600040101010101" pitchFamily="2" charset="-122"/>
              </a:rPr>
              <a:t>模拟演练</a:t>
            </a:r>
          </a:p>
        </p:txBody>
      </p:sp>
      <p:sp>
        <p:nvSpPr>
          <p:cNvPr id="5" name="文本框 4"/>
          <p:cNvSpPr txBox="1"/>
          <p:nvPr/>
        </p:nvSpPr>
        <p:spPr>
          <a:xfrm>
            <a:off x="6996847" y="4171330"/>
            <a:ext cx="353943" cy="960739"/>
          </a:xfrm>
          <a:prstGeom prst="rect">
            <a:avLst/>
          </a:prstGeom>
          <a:solidFill>
            <a:schemeClr val="bg1"/>
          </a:solidFill>
        </p:spPr>
        <p:txBody>
          <a:bodyPr vert="eaVert" wrap="square" rtlCol="0">
            <a:spAutoFit/>
          </a:bodyPr>
          <a:lstStyle/>
          <a:p>
            <a:pPr algn="ctr" fontAlgn="t"/>
            <a:r>
              <a:rPr lang="zh-CN" altLang="en-US" sz="1100" b="1" dirty="0">
                <a:latin typeface="STXihei" panose="02010600040101010101" pitchFamily="2" charset="-122"/>
                <a:ea typeface="STXihei" panose="02010600040101010101" pitchFamily="2" charset="-122"/>
              </a:rPr>
              <a:t>病例数</a:t>
            </a:r>
          </a:p>
        </p:txBody>
      </p:sp>
      <p:sp>
        <p:nvSpPr>
          <p:cNvPr id="16" name="文本框 15"/>
          <p:cNvSpPr txBox="1"/>
          <p:nvPr/>
        </p:nvSpPr>
        <p:spPr>
          <a:xfrm>
            <a:off x="11169327" y="4098330"/>
            <a:ext cx="353943" cy="1033739"/>
          </a:xfrm>
          <a:prstGeom prst="rect">
            <a:avLst/>
          </a:prstGeom>
          <a:solidFill>
            <a:schemeClr val="bg1"/>
          </a:solidFill>
        </p:spPr>
        <p:txBody>
          <a:bodyPr vert="eaVert" wrap="square" rtlCol="0">
            <a:spAutoFit/>
          </a:bodyPr>
          <a:lstStyle/>
          <a:p>
            <a:pPr algn="ctr" fontAlgn="t"/>
            <a:r>
              <a:rPr lang="zh-CN" altLang="en-US" sz="1100" b="1" dirty="0">
                <a:latin typeface="STXihei" panose="02010600040101010101" pitchFamily="2" charset="-122"/>
                <a:ea typeface="STXihei" panose="02010600040101010101" pitchFamily="2" charset="-122"/>
              </a:rPr>
              <a:t>死亡人数</a:t>
            </a:r>
          </a:p>
        </p:txBody>
      </p:sp>
      <p:sp>
        <p:nvSpPr>
          <p:cNvPr id="6" name="文本框 5"/>
          <p:cNvSpPr txBox="1"/>
          <p:nvPr/>
        </p:nvSpPr>
        <p:spPr>
          <a:xfrm>
            <a:off x="8555973" y="5301207"/>
            <a:ext cx="2295634" cy="153888"/>
          </a:xfrm>
          <a:prstGeom prst="rect">
            <a:avLst/>
          </a:prstGeom>
          <a:solidFill>
            <a:schemeClr val="bg1"/>
          </a:solidFill>
        </p:spPr>
        <p:txBody>
          <a:bodyPr wrap="square" tIns="0" bIns="0" rtlCol="0">
            <a:spAutoFit/>
          </a:bodyPr>
          <a:lstStyle/>
          <a:p>
            <a:pPr algn="just" fontAlgn="t"/>
            <a:r>
              <a:rPr lang="en-US" altLang="zh-CN" sz="1000" dirty="0">
                <a:latin typeface="Times New Roman" panose="02020603050405020304" pitchFamily="18" charset="0"/>
                <a:ea typeface="SimSun" panose="02010600030101010101" pitchFamily="2" charset="-122"/>
                <a:cs typeface="Times New Roman" panose="02020603050405020304" pitchFamily="18" charset="0"/>
              </a:rPr>
              <a:t>4</a:t>
            </a:r>
            <a:r>
              <a:rPr lang="zh-CN" altLang="en-US" sz="1000" dirty="0">
                <a:latin typeface="Times New Roman" panose="02020603050405020304" pitchFamily="18" charset="0"/>
                <a:ea typeface="SimSun" panose="02010600030101010101" pitchFamily="2" charset="-122"/>
                <a:cs typeface="Times New Roman" panose="02020603050405020304" pitchFamily="18" charset="0"/>
              </a:rPr>
              <a:t>月                      </a:t>
            </a:r>
            <a:r>
              <a:rPr lang="en-US" altLang="zh-CN" sz="1000" dirty="0">
                <a:latin typeface="Times New Roman" panose="02020603050405020304" pitchFamily="18" charset="0"/>
                <a:ea typeface="SimSun" panose="02010600030101010101" pitchFamily="2" charset="-122"/>
                <a:cs typeface="Times New Roman" panose="02020603050405020304" pitchFamily="18" charset="0"/>
              </a:rPr>
              <a:t>7</a:t>
            </a:r>
            <a:r>
              <a:rPr lang="zh-CN" altLang="en-US" sz="1000" dirty="0">
                <a:latin typeface="Times New Roman" panose="02020603050405020304" pitchFamily="18" charset="0"/>
                <a:ea typeface="SimSun" panose="02010600030101010101" pitchFamily="2" charset="-122"/>
                <a:cs typeface="Times New Roman" panose="02020603050405020304" pitchFamily="18" charset="0"/>
              </a:rPr>
              <a:t>月                  </a:t>
            </a:r>
            <a:r>
              <a:rPr lang="en-US" altLang="zh-CN" sz="1000" dirty="0">
                <a:latin typeface="Times New Roman" panose="02020603050405020304" pitchFamily="18" charset="0"/>
                <a:ea typeface="SimSun" panose="02010600030101010101" pitchFamily="2" charset="-122"/>
                <a:cs typeface="Times New Roman" panose="02020603050405020304" pitchFamily="18" charset="0"/>
              </a:rPr>
              <a:t>10</a:t>
            </a:r>
            <a:r>
              <a:rPr lang="zh-CN" altLang="en-US" sz="1000" dirty="0">
                <a:latin typeface="Times New Roman" panose="02020603050405020304" pitchFamily="18" charset="0"/>
                <a:ea typeface="SimSun" panose="02010600030101010101" pitchFamily="2" charset="-122"/>
                <a:cs typeface="Times New Roman" panose="02020603050405020304" pitchFamily="18" charset="0"/>
              </a:rPr>
              <a:t>月</a:t>
            </a:r>
          </a:p>
        </p:txBody>
      </p:sp>
      <p:sp>
        <p:nvSpPr>
          <p:cNvPr id="17" name="文本框 16"/>
          <p:cNvSpPr txBox="1"/>
          <p:nvPr/>
        </p:nvSpPr>
        <p:spPr>
          <a:xfrm>
            <a:off x="8759068" y="5453607"/>
            <a:ext cx="892827" cy="153888"/>
          </a:xfrm>
          <a:prstGeom prst="rect">
            <a:avLst/>
          </a:prstGeom>
          <a:solidFill>
            <a:schemeClr val="bg1"/>
          </a:solidFill>
        </p:spPr>
        <p:txBody>
          <a:bodyPr wrap="square" tIns="0" bIns="0" rtlCol="0">
            <a:spAutoFit/>
          </a:bodyPr>
          <a:lstStyle/>
          <a:p>
            <a:pPr algn="ctr" fontAlgn="t"/>
            <a:r>
              <a:rPr lang="zh-CN" altLang="en-US" sz="1000" dirty="0">
                <a:latin typeface="SimSun" panose="02010600030101010101" pitchFamily="2" charset="-122"/>
                <a:ea typeface="SimSun" panose="02010600030101010101" pitchFamily="2" charset="-122"/>
              </a:rPr>
              <a:t>报告日期</a:t>
            </a:r>
          </a:p>
        </p:txBody>
      </p:sp>
      <p:sp>
        <p:nvSpPr>
          <p:cNvPr id="18" name="文本框 17"/>
          <p:cNvSpPr txBox="1"/>
          <p:nvPr/>
        </p:nvSpPr>
        <p:spPr>
          <a:xfrm>
            <a:off x="10926906" y="5682951"/>
            <a:ext cx="892827" cy="153888"/>
          </a:xfrm>
          <a:prstGeom prst="rect">
            <a:avLst/>
          </a:prstGeom>
          <a:solidFill>
            <a:schemeClr val="bg1"/>
          </a:solidFill>
        </p:spPr>
        <p:txBody>
          <a:bodyPr wrap="square" tIns="0" bIns="0" rtlCol="0">
            <a:spAutoFit/>
          </a:bodyPr>
          <a:lstStyle/>
          <a:p>
            <a:pPr fontAlgn="t"/>
            <a:r>
              <a:rPr lang="zh-CN" altLang="en-US" sz="1000" dirty="0">
                <a:latin typeface="SimSun" panose="02010600030101010101" pitchFamily="2" charset="-122"/>
                <a:ea typeface="SimSun" panose="02010600030101010101" pitchFamily="2" charset="-122"/>
              </a:rPr>
              <a:t>死亡人数</a:t>
            </a:r>
          </a:p>
        </p:txBody>
      </p:sp>
      <p:sp>
        <p:nvSpPr>
          <p:cNvPr id="19" name="文本框 18"/>
          <p:cNvSpPr txBox="1"/>
          <p:nvPr/>
        </p:nvSpPr>
        <p:spPr>
          <a:xfrm>
            <a:off x="7366577" y="5642440"/>
            <a:ext cx="1297363" cy="577081"/>
          </a:xfrm>
          <a:prstGeom prst="rect">
            <a:avLst/>
          </a:prstGeom>
          <a:solidFill>
            <a:schemeClr val="bg1"/>
          </a:solidFill>
        </p:spPr>
        <p:txBody>
          <a:bodyPr wrap="square" tIns="0" bIns="0" rtlCol="0">
            <a:spAutoFit/>
          </a:bodyPr>
          <a:lstStyle/>
          <a:p>
            <a:pPr algn="just" fontAlgn="t">
              <a:lnSpc>
                <a:spcPts val="1500"/>
              </a:lnSpc>
            </a:pPr>
            <a:r>
              <a:rPr lang="zh-CN" altLang="en-US" sz="1000" dirty="0">
                <a:latin typeface="SimSun" panose="02010600030101010101" pitchFamily="2" charset="-122"/>
                <a:ea typeface="SimSun" panose="02010600030101010101" pitchFamily="2" charset="-122"/>
              </a:rPr>
              <a:t>美洲区域</a:t>
            </a:r>
            <a:endParaRPr lang="en-US" altLang="zh-CN" sz="1000" dirty="0">
              <a:latin typeface="SimSun" panose="02010600030101010101" pitchFamily="2" charset="-122"/>
              <a:ea typeface="SimSun" panose="02010600030101010101" pitchFamily="2" charset="-122"/>
            </a:endParaRPr>
          </a:p>
          <a:p>
            <a:pPr algn="just" fontAlgn="t">
              <a:lnSpc>
                <a:spcPts val="1500"/>
              </a:lnSpc>
            </a:pPr>
            <a:r>
              <a:rPr lang="zh-CN" altLang="en-US" sz="1000" dirty="0">
                <a:latin typeface="SimSun" panose="02010600030101010101" pitchFamily="2" charset="-122"/>
                <a:ea typeface="SimSun" panose="02010600030101010101" pitchFamily="2" charset="-122"/>
              </a:rPr>
              <a:t>欧洲区域</a:t>
            </a:r>
            <a:endParaRPr lang="en-US" altLang="zh-CN" sz="1000" dirty="0">
              <a:latin typeface="SimSun" panose="02010600030101010101" pitchFamily="2" charset="-122"/>
              <a:ea typeface="SimSun" panose="02010600030101010101" pitchFamily="2" charset="-122"/>
            </a:endParaRPr>
          </a:p>
          <a:p>
            <a:pPr algn="just" fontAlgn="t">
              <a:lnSpc>
                <a:spcPts val="1500"/>
              </a:lnSpc>
            </a:pPr>
            <a:r>
              <a:rPr lang="zh-CN" altLang="en-US" sz="1000" dirty="0">
                <a:latin typeface="SimSun" panose="02010600030101010101" pitchFamily="2" charset="-122"/>
                <a:ea typeface="SimSun" panose="02010600030101010101" pitchFamily="2" charset="-122"/>
              </a:rPr>
              <a:t>非洲区域</a:t>
            </a:r>
          </a:p>
        </p:txBody>
      </p:sp>
      <p:sp>
        <p:nvSpPr>
          <p:cNvPr id="20" name="文本框 19"/>
          <p:cNvSpPr txBox="1"/>
          <p:nvPr/>
        </p:nvSpPr>
        <p:spPr>
          <a:xfrm>
            <a:off x="8843420" y="5634998"/>
            <a:ext cx="1655647" cy="577081"/>
          </a:xfrm>
          <a:prstGeom prst="rect">
            <a:avLst/>
          </a:prstGeom>
          <a:solidFill>
            <a:schemeClr val="bg1"/>
          </a:solidFill>
        </p:spPr>
        <p:txBody>
          <a:bodyPr wrap="square" tIns="0" bIns="0" rtlCol="0">
            <a:spAutoFit/>
          </a:bodyPr>
          <a:lstStyle/>
          <a:p>
            <a:pPr algn="just" fontAlgn="t">
              <a:lnSpc>
                <a:spcPts val="1500"/>
              </a:lnSpc>
            </a:pPr>
            <a:r>
              <a:rPr lang="zh-CN" altLang="en-US" sz="1000" dirty="0">
                <a:latin typeface="SimSun" panose="02010600030101010101" pitchFamily="2" charset="-122"/>
                <a:ea typeface="SimSun" panose="02010600030101010101" pitchFamily="2" charset="-122"/>
              </a:rPr>
              <a:t>西太平洋区域</a:t>
            </a:r>
            <a:endParaRPr lang="en-US" altLang="zh-CN" sz="1000" dirty="0">
              <a:latin typeface="SimSun" panose="02010600030101010101" pitchFamily="2" charset="-122"/>
              <a:ea typeface="SimSun" panose="02010600030101010101" pitchFamily="2" charset="-122"/>
            </a:endParaRPr>
          </a:p>
          <a:p>
            <a:pPr algn="just" fontAlgn="t">
              <a:lnSpc>
                <a:spcPts val="1500"/>
              </a:lnSpc>
            </a:pPr>
            <a:r>
              <a:rPr lang="zh-CN" altLang="en-US" sz="1000" dirty="0">
                <a:latin typeface="SimSun" panose="02010600030101010101" pitchFamily="2" charset="-122"/>
                <a:ea typeface="SimSun" panose="02010600030101010101" pitchFamily="2" charset="-122"/>
              </a:rPr>
              <a:t>东地中海区域</a:t>
            </a:r>
            <a:endParaRPr lang="en-US" altLang="zh-CN" sz="1000" dirty="0">
              <a:latin typeface="SimSun" panose="02010600030101010101" pitchFamily="2" charset="-122"/>
              <a:ea typeface="SimSun" panose="02010600030101010101" pitchFamily="2" charset="-122"/>
            </a:endParaRPr>
          </a:p>
          <a:p>
            <a:pPr algn="just" fontAlgn="t">
              <a:lnSpc>
                <a:spcPts val="1500"/>
              </a:lnSpc>
            </a:pPr>
            <a:r>
              <a:rPr lang="zh-CN" altLang="en-US" sz="1000" dirty="0">
                <a:latin typeface="SimSun" panose="02010600030101010101" pitchFamily="2" charset="-122"/>
                <a:ea typeface="SimSun" panose="02010600030101010101" pitchFamily="2" charset="-122"/>
              </a:rPr>
              <a:t>东南亚区域</a:t>
            </a:r>
          </a:p>
        </p:txBody>
      </p:sp>
      <p:sp>
        <p:nvSpPr>
          <p:cNvPr id="21" name="文本框 20"/>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14</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22" name="文本框 21"/>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第一课</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2020</a:t>
            </a:r>
            <a:r>
              <a:rPr lang="zh-CN" altLang="en-US" dirty="0"/>
              <a:t>年</a:t>
            </a:r>
            <a:r>
              <a:rPr lang="en-US" altLang="zh-CN" dirty="0"/>
              <a:t>10</a:t>
            </a:r>
            <a:r>
              <a:rPr lang="zh-CN" altLang="en-US" dirty="0"/>
              <a:t>月</a:t>
            </a:r>
            <a:r>
              <a:rPr lang="en-US" altLang="zh-CN" dirty="0"/>
              <a:t>24</a:t>
            </a:r>
            <a:r>
              <a:rPr lang="zh-CN" altLang="en-US" dirty="0"/>
              <a:t>日</a:t>
            </a:r>
            <a:endParaRPr lang="en-US" altLang="zh-CN"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p:txBody>
          <a:bodyPr>
            <a:normAutofit/>
          </a:bodyPr>
          <a:lstStyle/>
          <a:p>
            <a:pPr marL="0" indent="0">
              <a:buNone/>
            </a:pPr>
            <a:r>
              <a:rPr lang="zh-CN" altLang="en-US" sz="1800" b="1" dirty="0">
                <a:solidFill>
                  <a:schemeClr val="accent3"/>
                </a:solidFill>
                <a:latin typeface="STXihei" panose="02010600040101010101" pitchFamily="2" charset="-122"/>
                <a:ea typeface="STXihei" panose="02010600040101010101" pitchFamily="2" charset="-122"/>
              </a:rPr>
              <a:t>讨论问题</a:t>
            </a:r>
          </a:p>
          <a:p>
            <a:endParaRPr lang="en-US" sz="1600" dirty="0"/>
          </a:p>
          <a:p>
            <a:pPr marL="514350" indent="-514350">
              <a:lnSpc>
                <a:spcPts val="2600"/>
              </a:lnSpc>
              <a:spcAft>
                <a:spcPts val="600"/>
              </a:spcAft>
              <a:buFont typeface="+mj-lt"/>
              <a:buAutoNum type="arabicPeriod"/>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您如何管理当前情况？</a:t>
            </a:r>
            <a:endParaRPr lang="en-US" altLang="zh-CN" sz="2000"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lnSpc>
                <a:spcPts val="2600"/>
              </a:lnSpc>
              <a:spcAft>
                <a:spcPts val="600"/>
              </a:spcAft>
              <a:buFont typeface="+mj-lt"/>
              <a:buAutoNum type="arabicPeriod"/>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您具备哪些计划、程序和资源来帮助您应对这种情况？这与您早期的计划（在大流行早期使用的计划）有何不同？</a:t>
            </a:r>
            <a:endParaRPr lang="en-US" altLang="zh-CN" sz="2000"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lnSpc>
                <a:spcPts val="2600"/>
              </a:lnSpc>
              <a:spcAft>
                <a:spcPts val="600"/>
              </a:spcAft>
              <a:buFont typeface="+mj-lt"/>
              <a:buAutoNum type="arabicPeriod"/>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您的计划是否考虑经济和社会影响？</a:t>
            </a:r>
            <a:endParaRPr lang="en-US" altLang="zh-CN" sz="2000"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lnSpc>
                <a:spcPts val="2600"/>
              </a:lnSpc>
              <a:spcAft>
                <a:spcPts val="600"/>
              </a:spcAft>
              <a:buFont typeface="+mj-lt"/>
              <a:buAutoNum type="arabicPeriod"/>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您的计划如何解决病例数起起落落时不断变化的情况？</a:t>
            </a:r>
            <a:endParaRPr lang="en-US" altLang="zh-CN" sz="2000"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lnSpc>
                <a:spcPts val="2600"/>
              </a:lnSpc>
              <a:spcAft>
                <a:spcPts val="600"/>
              </a:spcAft>
              <a:buFont typeface="+mj-lt"/>
              <a:buAutoNum type="arabicPeriod"/>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您的计划是否考虑局部疫情？</a:t>
            </a:r>
            <a:endParaRPr lang="en-US" altLang="zh-CN" sz="2000"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lnSpc>
                <a:spcPts val="2600"/>
              </a:lnSpc>
              <a:spcAft>
                <a:spcPts val="600"/>
              </a:spcAft>
              <a:buFont typeface="+mj-lt"/>
              <a:buAutoNum type="arabicPeriod"/>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您的计划是否允许地方当局作出决定？</a:t>
            </a:r>
            <a:endParaRPr lang="en-US" sz="2000" dirty="0">
              <a:latin typeface="Times New Roman" panose="02020603050405020304" pitchFamily="18" charset="0"/>
              <a:ea typeface="SimSun" panose="02010600030101010101" pitchFamily="2" charset="-122"/>
              <a:cs typeface="Times New Roman" panose="02020603050405020304" pitchFamily="18" charset="0"/>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978391" y="5342554"/>
            <a:ext cx="1836457" cy="749356"/>
            <a:chOff x="9978391" y="5342554"/>
            <a:chExt cx="1836457"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30</a:t>
              </a:r>
              <a:r>
                <a:rPr lang="zh-CN" alt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p:txBody>
        </p:sp>
      </p:grpSp>
      <p:sp>
        <p:nvSpPr>
          <p:cNvPr id="8" name="文本框 7"/>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rPr>
              <a:t>模拟演练</a:t>
            </a:r>
          </a:p>
        </p:txBody>
      </p:sp>
      <p:sp>
        <p:nvSpPr>
          <p:cNvPr id="10" name="文本框 9"/>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dirty="0">
                <a:solidFill>
                  <a:schemeClr val="bg1"/>
                </a:solidFill>
                <a:latin typeface="Times New Roman" panose="02020603050405020304" pitchFamily="18" charset="0"/>
                <a:cs typeface="Times New Roman" panose="02020603050405020304" pitchFamily="18" charset="0"/>
              </a:rPr>
              <a:t>第</a:t>
            </a:r>
            <a:r>
              <a:rPr lang="en-US" altLang="zh-CN" sz="1200" dirty="0">
                <a:solidFill>
                  <a:schemeClr val="bg1"/>
                </a:solidFill>
                <a:latin typeface="Times New Roman" panose="02020603050405020304" pitchFamily="18" charset="0"/>
                <a:cs typeface="Times New Roman" panose="02020603050405020304" pitchFamily="18" charset="0"/>
              </a:rPr>
              <a:t>15</a:t>
            </a:r>
            <a:r>
              <a:rPr lang="zh-CN" altLang="en-US" sz="1200" dirty="0">
                <a:solidFill>
                  <a:schemeClr val="bg1"/>
                </a:solidFill>
                <a:latin typeface="Times New Roman" panose="02020603050405020304" pitchFamily="18" charset="0"/>
                <a:cs typeface="Times New Roman" panose="02020603050405020304" pitchFamily="18" charset="0"/>
              </a:rPr>
              <a:t>页</a:t>
            </a:r>
          </a:p>
        </p:txBody>
      </p:sp>
      <p:sp>
        <p:nvSpPr>
          <p:cNvPr id="14" name="文本框 13"/>
          <p:cNvSpPr txBox="1"/>
          <p:nvPr/>
        </p:nvSpPr>
        <p:spPr>
          <a:xfrm>
            <a:off x="2335169" y="6617186"/>
            <a:ext cx="2617470" cy="216000"/>
          </a:xfrm>
          <a:prstGeom prst="rect">
            <a:avLst/>
          </a:prstGeom>
          <a:solidFill>
            <a:schemeClr val="accent3"/>
          </a:solidFill>
        </p:spPr>
        <p:txBody>
          <a:bodyPr wrap="square" rtlCol="0">
            <a:spAutoFit/>
          </a:bodyPr>
          <a:lstStyle/>
          <a:p>
            <a:pPr algn="ctr" fontAlgn="t"/>
            <a:r>
              <a:rPr lang="zh-CN" altLang="en-US" sz="1200" dirty="0">
                <a:solidFill>
                  <a:schemeClr val="bg1"/>
                </a:solidFill>
              </a:rPr>
              <a:t>新型冠状病毒</a:t>
            </a:r>
            <a:r>
              <a:rPr lang="en-US" altLang="zh-CN" sz="1200" dirty="0">
                <a:solidFill>
                  <a:schemeClr val="bg1"/>
                </a:solidFill>
              </a:rPr>
              <a:t>(COVID-19)</a:t>
            </a:r>
            <a:endParaRPr lang="zh-CN" altLang="en-US" sz="1200" dirty="0">
              <a:solidFill>
                <a:schemeClr val="bg1"/>
              </a:solidFill>
            </a:endParaRPr>
          </a:p>
        </p:txBody>
      </p:sp>
    </p:spTree>
    <p:extLst>
      <p:ext uri="{BB962C8B-B14F-4D97-AF65-F5344CB8AC3E}">
        <p14:creationId xmlns:p14="http://schemas.microsoft.com/office/powerpoint/2010/main" val="950530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局面最新情况</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Arial Black" panose="020B0A04020102020204" pitchFamily="34" charset="0"/>
              </a:rPr>
              <a:t>仅用于模拟</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841248"/>
            <a:ext cx="7101400" cy="5553387"/>
          </a:xfrm>
          <a:solidFill>
            <a:schemeClr val="tx2">
              <a:lumMod val="20000"/>
              <a:lumOff val="80000"/>
            </a:schemeClr>
          </a:solidFill>
        </p:spPr>
        <p:txBody>
          <a:bodyPr anchor="ctr">
            <a:noAutofit/>
          </a:bodyPr>
          <a:lstStyle/>
          <a:p>
            <a:pPr algn="just">
              <a:lnSpc>
                <a:spcPts val="3100"/>
              </a:lnSpc>
              <a:spcAft>
                <a:spcPts val="1800"/>
              </a:spcAf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在一些公共卫生措施和社交措施放松后，病例数从</a:t>
            </a: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7</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月份的低点上升。</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3100"/>
              </a:lnSpc>
              <a:spcAft>
                <a:spcPts val="1800"/>
              </a:spcAf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一些地方当局和社区有怨言，他们认为国家措施不应包括他们，因为他们的病例数很少。</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3100"/>
              </a:lnSpc>
              <a:spcAft>
                <a:spcPts val="1800"/>
              </a:spcAf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检测和接触者追踪程序已经到位，但有人质疑实验室的能力和检测系统的覆盖范围。也有人担心，人们因害怕失业而躲避追踪</a:t>
            </a:r>
            <a:r>
              <a:rPr lang="zh-CN" altLang="en-US" sz="2400" dirty="0">
                <a:latin typeface="+mj-lt"/>
                <a:cs typeface="Calibri"/>
              </a:rPr>
              <a:t>。</a:t>
            </a:r>
            <a:endParaRPr lang="en-US" sz="2400" dirty="0">
              <a:latin typeface="+mj-lt"/>
              <a:cs typeface="Calibri"/>
            </a:endParaRPr>
          </a:p>
        </p:txBody>
      </p:sp>
      <p:pic>
        <p:nvPicPr>
          <p:cNvPr id="4098" name="Picture 2" descr="The Hon. Minister of Health and Sanitation, Dr Wurie, the WHO Representative Mr Liyosi and officials inspecting the consignment that was donated to the Ministry of Health and Sanitation">
            <a:extLst>
              <a:ext uri="{FF2B5EF4-FFF2-40B4-BE49-F238E27FC236}">
                <a16:creationId xmlns:a16="http://schemas.microsoft.com/office/drawing/2014/main" id="{36EB9C86-066B-E541-860D-A218E90102B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31079" y="841248"/>
            <a:ext cx="3830442" cy="287382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ow does test and trace work? All you need to know about ...">
            <a:extLst>
              <a:ext uri="{FF2B5EF4-FFF2-40B4-BE49-F238E27FC236}">
                <a16:creationId xmlns:a16="http://schemas.microsoft.com/office/drawing/2014/main" id="{44310344-FD6B-E542-B58F-954432944F7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31079" y="3824274"/>
            <a:ext cx="3831151" cy="2489440"/>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5" name="文本框 14"/>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16</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6" name="文本框 15"/>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248423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第二课</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p:txBody>
          <a:bodyPr/>
          <a:lstStyle/>
          <a:p>
            <a:pPr marL="0" indent="0">
              <a:buNone/>
            </a:pPr>
            <a:r>
              <a:rPr lang="zh-CN" altLang="en-US" b="1" dirty="0">
                <a:solidFill>
                  <a:schemeClr val="accent3"/>
                </a:solidFill>
                <a:latin typeface="STXihei" panose="02010600040101010101" pitchFamily="2" charset="-122"/>
                <a:ea typeface="STXihei" panose="02010600040101010101" pitchFamily="2" charset="-122"/>
              </a:rPr>
              <a:t>讨论问题</a:t>
            </a:r>
          </a:p>
          <a:p>
            <a:pPr marL="0" indent="0">
              <a:buNone/>
            </a:pPr>
            <a:endParaRPr lang="en-US" dirty="0"/>
          </a:p>
          <a:p>
            <a:pPr marL="514350" indent="-514350">
              <a:spcBef>
                <a:spcPts val="3000"/>
              </a:spcBef>
              <a:buFont typeface="+mj-lt"/>
              <a:buAutoNum type="arabicPeriod"/>
            </a:pPr>
            <a:r>
              <a:rPr lang="zh-CN" altLang="en-US" dirty="0">
                <a:latin typeface="Times New Roman" panose="02020603050405020304" pitchFamily="18" charset="0"/>
                <a:ea typeface="SimSun" panose="02010600030101010101" pitchFamily="2" charset="-122"/>
                <a:cs typeface="Times New Roman" panose="02020603050405020304" pitchFamily="18" charset="0"/>
              </a:rPr>
              <a:t>您的计划为管理这种情况规定了哪些行动？</a:t>
            </a:r>
            <a:endParaRPr lang="en-US" altLang="zh-CN"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spcBef>
                <a:spcPts val="3000"/>
              </a:spcBef>
              <a:buFont typeface="+mj-lt"/>
              <a:buAutoNum type="arabicPeriod"/>
            </a:pPr>
            <a:r>
              <a:rPr lang="zh-CN" altLang="en-US" dirty="0">
                <a:latin typeface="Times New Roman" panose="02020603050405020304" pitchFamily="18" charset="0"/>
                <a:ea typeface="SimSun" panose="02010600030101010101" pitchFamily="2" charset="-122"/>
                <a:cs typeface="Times New Roman" panose="02020603050405020304" pitchFamily="18" charset="0"/>
              </a:rPr>
              <a:t>您如何向公众传达您的决定？</a:t>
            </a:r>
            <a:endParaRPr lang="en-US" altLang="zh-CN"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spcBef>
                <a:spcPts val="3000"/>
              </a:spcBef>
              <a:buFont typeface="+mj-lt"/>
              <a:buAutoNum type="arabicPeriod"/>
            </a:pPr>
            <a:r>
              <a:rPr lang="zh-CN" altLang="en-US" dirty="0">
                <a:latin typeface="Times New Roman" panose="02020603050405020304" pitchFamily="18" charset="0"/>
                <a:ea typeface="SimSun" panose="02010600030101010101" pitchFamily="2" charset="-122"/>
                <a:cs typeface="Times New Roman" panose="02020603050405020304" pitchFamily="18" charset="0"/>
              </a:rPr>
              <a:t>您如何处理地方性问题？</a:t>
            </a:r>
            <a:endParaRPr lang="en-US" altLang="zh-CN"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spcBef>
                <a:spcPts val="3000"/>
              </a:spcBef>
              <a:buFont typeface="+mj-lt"/>
              <a:buAutoNum type="arabicPeriod"/>
            </a:pPr>
            <a:r>
              <a:rPr lang="zh-CN" altLang="en-US" dirty="0">
                <a:latin typeface="Times New Roman" panose="02020603050405020304" pitchFamily="18" charset="0"/>
                <a:ea typeface="SimSun" panose="02010600030101010101" pitchFamily="2" charset="-122"/>
                <a:cs typeface="Times New Roman" panose="02020603050405020304" pitchFamily="18" charset="0"/>
              </a:rPr>
              <a:t>您如何管理检测和接触者追踪？</a:t>
            </a:r>
            <a:endParaRPr lang="en-US" altLang="zh-CN"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spcBef>
                <a:spcPts val="3000"/>
              </a:spcBef>
              <a:buFont typeface="+mj-lt"/>
              <a:buAutoNum type="arabicPeriod"/>
            </a:pPr>
            <a:r>
              <a:rPr lang="zh-CN" altLang="en-US" dirty="0">
                <a:latin typeface="Times New Roman" panose="02020603050405020304" pitchFamily="18" charset="0"/>
                <a:ea typeface="SimSun" panose="02010600030101010101" pitchFamily="2" charset="-122"/>
                <a:cs typeface="Times New Roman" panose="02020603050405020304" pitchFamily="18" charset="0"/>
              </a:rPr>
              <a:t>您如何执行国家政策？</a:t>
            </a:r>
            <a:endParaRPr lang="en-US" dirty="0">
              <a:latin typeface="Times New Roman" panose="02020603050405020304" pitchFamily="18" charset="0"/>
              <a:ea typeface="SimSun" panose="02010600030101010101" pitchFamily="2" charset="-122"/>
              <a:cs typeface="Times New Roman" panose="02020603050405020304" pitchFamily="18" charset="0"/>
            </a:endParaRPr>
          </a:p>
          <a:p>
            <a:endParaRPr lang="en-US" dirty="0"/>
          </a:p>
          <a:p>
            <a:endParaRPr lang="en-US" dirty="0"/>
          </a:p>
          <a:p>
            <a:endParaRPr lang="en-US"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978391" y="5342554"/>
            <a:ext cx="1836457" cy="749356"/>
            <a:chOff x="9978391" y="5342554"/>
            <a:chExt cx="1836457"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30</a:t>
              </a:r>
              <a:r>
                <a:rPr lang="zh-CN" alt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p:txBody>
        </p:sp>
      </p:grpSp>
      <p:sp>
        <p:nvSpPr>
          <p:cNvPr id="8" name="Date Placeholder 3">
            <a:extLst>
              <a:ext uri="{FF2B5EF4-FFF2-40B4-BE49-F238E27FC236}">
                <a16:creationId xmlns:a16="http://schemas.microsoft.com/office/drawing/2014/main" id="{A3B10564-5E44-4E45-905F-4B41B230E036}"/>
              </a:ext>
            </a:extLst>
          </p:cNvPr>
          <p:cNvSpPr txBox="1">
            <a:spLocks/>
          </p:cNvSpPr>
          <p:nvPr/>
        </p:nvSpPr>
        <p:spPr>
          <a:xfrm>
            <a:off x="5558068" y="6663854"/>
            <a:ext cx="1321703" cy="212725"/>
          </a:xfrm>
          <a:prstGeom prst="rect">
            <a:avLst/>
          </a:prstGeom>
          <a:solidFill>
            <a:schemeClr val="accent5">
              <a:lumMod val="75000"/>
            </a:schemeClr>
          </a:solidFill>
          <a:ln>
            <a:noFill/>
          </a:ln>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9" name="文本框 8"/>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4" name="文本框 13"/>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17</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5" name="文本框 14"/>
          <p:cNvSpPr txBox="1"/>
          <p:nvPr/>
        </p:nvSpPr>
        <p:spPr>
          <a:xfrm>
            <a:off x="2335169" y="6635454"/>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96722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休息</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zh-CN" altLang="en-US" sz="3600" b="1" dirty="0">
                <a:solidFill>
                  <a:schemeClr val="accent1"/>
                </a:solidFill>
                <a:latin typeface="Times New Roman" panose="02020603050405020304" pitchFamily="18" charset="0"/>
                <a:ea typeface="STXihei" panose="02010600040101010101" pitchFamily="2" charset="-122"/>
                <a:cs typeface="Times New Roman" panose="02020603050405020304" pitchFamily="18" charset="0"/>
              </a:rPr>
              <a:t>茶歇</a:t>
            </a:r>
            <a:br>
              <a:rPr lang="en-US" sz="3600" b="1" dirty="0">
                <a:solidFill>
                  <a:schemeClr val="accent1"/>
                </a:solidFill>
                <a:latin typeface="Times New Roman" panose="02020603050405020304" pitchFamily="18" charset="0"/>
                <a:ea typeface="STXihei" panose="02010600040101010101" pitchFamily="2" charset="-122"/>
                <a:cs typeface="Times New Roman" panose="02020603050405020304" pitchFamily="18" charset="0"/>
              </a:rPr>
            </a:br>
            <a:r>
              <a:rPr lang="zh-CN" altLang="en-US" sz="3600" b="1" dirty="0">
                <a:solidFill>
                  <a:schemeClr val="accent1"/>
                </a:solidFill>
                <a:latin typeface="Times New Roman" panose="02020603050405020304" pitchFamily="18" charset="0"/>
                <a:ea typeface="STXihei" panose="02010600040101010101" pitchFamily="2" charset="-122"/>
                <a:cs typeface="Times New Roman" panose="02020603050405020304" pitchFamily="18" charset="0"/>
              </a:rPr>
              <a:t>（</a:t>
            </a:r>
            <a:r>
              <a:rPr lang="en-US" altLang="zh-CN" sz="3600" b="1" dirty="0">
                <a:solidFill>
                  <a:schemeClr val="accent1"/>
                </a:solidFill>
                <a:latin typeface="Times New Roman" panose="02020603050405020304" pitchFamily="18" charset="0"/>
                <a:ea typeface="STXihei" panose="02010600040101010101" pitchFamily="2" charset="-122"/>
                <a:cs typeface="Times New Roman" panose="02020603050405020304" pitchFamily="18" charset="0"/>
              </a:rPr>
              <a:t>15</a:t>
            </a:r>
            <a:r>
              <a:rPr lang="zh-CN" altLang="en-US" sz="3600" b="1" dirty="0">
                <a:solidFill>
                  <a:schemeClr val="accent1"/>
                </a:solidFill>
                <a:latin typeface="Times New Roman" panose="02020603050405020304" pitchFamily="18" charset="0"/>
                <a:ea typeface="STXihei" panose="02010600040101010101" pitchFamily="2" charset="-122"/>
                <a:cs typeface="Times New Roman" panose="02020603050405020304" pitchFamily="18" charset="0"/>
              </a:rPr>
              <a:t>分钟</a:t>
            </a:r>
            <a:r>
              <a:rPr lang="zh-CN" altLang="en-US" sz="3600" b="1" dirty="0">
                <a:solidFill>
                  <a:schemeClr val="accent1"/>
                </a:solidFill>
                <a:latin typeface="STXihei" panose="02010600040101010101" pitchFamily="2" charset="-122"/>
                <a:ea typeface="STXihei" panose="02010600040101010101" pitchFamily="2" charset="-122"/>
              </a:rPr>
              <a:t>）</a:t>
            </a:r>
            <a:endParaRPr lang="en-US" sz="3600" b="1" dirty="0">
              <a:solidFill>
                <a:schemeClr val="accent1"/>
              </a:solidFill>
              <a:latin typeface="STXihei" panose="02010600040101010101" pitchFamily="2" charset="-122"/>
              <a:ea typeface="STXihei" panose="02010600040101010101" pitchFamily="2" charset="-122"/>
            </a:endParaRPr>
          </a:p>
        </p:txBody>
      </p:sp>
      <p:sp>
        <p:nvSpPr>
          <p:cNvPr id="7" name="文本框 6"/>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9" name="文本框 8"/>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18</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0" name="文本框 9"/>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局面最新情况</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STXihei" panose="02010600040101010101" pitchFamily="2" charset="-122"/>
                <a:ea typeface="STXihei" panose="02010600040101010101" pitchFamily="2" charset="-122"/>
              </a:rPr>
              <a:t>仅用于模拟</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883139"/>
            <a:ext cx="6694334" cy="5502030"/>
          </a:xfrm>
          <a:prstGeom prst="rect">
            <a:avLst/>
          </a:prstGeom>
          <a:solidFill>
            <a:schemeClr val="tx2">
              <a:lumMod val="20000"/>
              <a:lumOff val="80000"/>
            </a:schemeClr>
          </a:solidFill>
        </p:spPr>
        <p:txBody>
          <a:bodyPr anchor="ctr">
            <a:noAutofit/>
          </a:bodyPr>
          <a:lstStyle/>
          <a:p>
            <a:pPr algn="just">
              <a:lnSpc>
                <a:spcPts val="3100"/>
              </a:lnSpc>
              <a:spcAft>
                <a:spcPts val="1400"/>
              </a:spcAf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其它季节性呼吸道疾病正在人群中出现。</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3100"/>
              </a:lnSpc>
              <a:spcAft>
                <a:spcPts val="1400"/>
              </a:spcAf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一些学校因担心</a:t>
            </a: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疫情而停课，而后这些疫情被发现是普通感冒。这两种疾病都有类似的症状。</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3100"/>
              </a:lnSpc>
              <a:spcAft>
                <a:spcPts val="1400"/>
              </a:spcAf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一些家长担忧，学校在不必要的情况下让孩子停课回家。</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3100"/>
              </a:lnSpc>
              <a:spcAft>
                <a:spcPts val="1400"/>
              </a:spcAf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流感病例仍然很少，但医学专家建议民众接种季节性流感疫苗。</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3100"/>
              </a:lnSpc>
              <a:spcAft>
                <a:spcPts val="1400"/>
              </a:spcAf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额外的检测要求对实验室能力产生了压力。</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5122" name="Picture 2" descr="A laboratory in Kyiv, Ukraine performing PCR tests.">
            <a:extLst>
              <a:ext uri="{FF2B5EF4-FFF2-40B4-BE49-F238E27FC236}">
                <a16:creationId xmlns:a16="http://schemas.microsoft.com/office/drawing/2014/main" id="{3C8C826B-223B-4541-B71B-394A89FE88D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78161" y="883139"/>
            <a:ext cx="5002712" cy="333102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Why this year's bad flu season is good for the flu vaccine">
            <a:extLst>
              <a:ext uri="{FF2B5EF4-FFF2-40B4-BE49-F238E27FC236}">
                <a16:creationId xmlns:a16="http://schemas.microsoft.com/office/drawing/2014/main" id="{73A84E22-40F8-AF42-9B57-B4E07702CB4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78161" y="4370394"/>
            <a:ext cx="3022163" cy="2014775"/>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5" name="文本框 14"/>
          <p:cNvSpPr txBox="1"/>
          <p:nvPr/>
        </p:nvSpPr>
        <p:spPr>
          <a:xfrm>
            <a:off x="11310964" y="6631615"/>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19</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6" name="文本框 15"/>
          <p:cNvSpPr txBox="1"/>
          <p:nvPr/>
        </p:nvSpPr>
        <p:spPr>
          <a:xfrm>
            <a:off x="2335169" y="6652160"/>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建议的日程：</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lvl="0" indent="0">
              <a:lnSpc>
                <a:spcPct val="100000"/>
              </a:lnSpc>
              <a:spcBef>
                <a:spcPts val="700"/>
              </a:spcBef>
              <a:buClr>
                <a:srgbClr val="DD8047"/>
              </a:buClr>
              <a:buSzPct val="60000"/>
              <a:buNone/>
              <a:defRPr/>
            </a:pPr>
            <a:r>
              <a:rPr lang="zh-CN" altLang="en-US" sz="2000" b="1" dirty="0">
                <a:solidFill>
                  <a:srgbClr val="0070C0"/>
                </a:solidFill>
                <a:latin typeface="STXihei" panose="02010600040101010101" pitchFamily="2" charset="-122"/>
                <a:ea typeface="STXihei" panose="02010600040101010101" pitchFamily="2" charset="-122"/>
                <a:cs typeface="Calibri" panose="020F0502020204030204" pitchFamily="34" charset="0"/>
              </a:rPr>
              <a:t>第一部分：</a:t>
            </a:r>
            <a:endParaRPr lang="en-GB" sz="2000" b="1" dirty="0">
              <a:solidFill>
                <a:srgbClr val="0070C0"/>
              </a:solidFill>
              <a:latin typeface="STXihei" panose="02010600040101010101" pitchFamily="2" charset="-122"/>
              <a:ea typeface="STXihei" panose="02010600040101010101" pitchFamily="2" charset="-122"/>
              <a:cs typeface="Calibri" panose="020F0502020204030204" pitchFamily="34" charset="0"/>
            </a:endParaRPr>
          </a:p>
          <a:p>
            <a:pPr defTabSz="1252538"/>
            <a:r>
              <a:rPr lang="en-US" sz="2000" dirty="0">
                <a:latin typeface="Times New Roman" panose="02020603050405020304" pitchFamily="18" charset="0"/>
                <a:ea typeface="KaiTi" panose="02010609060101010101" pitchFamily="49" charset="-122"/>
                <a:cs typeface="Times New Roman" panose="02020603050405020304" pitchFamily="18" charset="0"/>
              </a:rPr>
              <a:t>08:45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注册</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sz="2000" dirty="0">
                <a:latin typeface="Times New Roman" panose="02020603050405020304" pitchFamily="18" charset="0"/>
                <a:ea typeface="KaiTi" panose="02010609060101010101" pitchFamily="49" charset="-122"/>
                <a:cs typeface="Times New Roman" panose="02020603050405020304" pitchFamily="18" charset="0"/>
              </a:rPr>
              <a:t>09:00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介绍</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sz="2000" dirty="0">
                <a:latin typeface="Times New Roman" panose="02020603050405020304" pitchFamily="18" charset="0"/>
                <a:ea typeface="KaiTi" panose="02010609060101010101" pitchFamily="49" charset="-122"/>
                <a:cs typeface="Times New Roman" panose="02020603050405020304" pitchFamily="18" charset="0"/>
              </a:rPr>
              <a:t>09:10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演练目标和如何开展</a:t>
            </a:r>
            <a:endParaRPr lang="en-US"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sz="2000" dirty="0">
                <a:latin typeface="Times New Roman" panose="02020603050405020304" pitchFamily="18" charset="0"/>
                <a:ea typeface="KaiTi" panose="02010609060101010101" pitchFamily="49" charset="-122"/>
                <a:cs typeface="Times New Roman" panose="02020603050405020304" pitchFamily="18" charset="0"/>
              </a:rPr>
              <a:t>09:15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桌面模拟</a:t>
            </a:r>
            <a:endParaRPr lang="en-GB"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sz="2000" dirty="0">
                <a:latin typeface="Times New Roman" panose="02020603050405020304" pitchFamily="18" charset="0"/>
                <a:ea typeface="KaiTi" panose="02010609060101010101" pitchFamily="49" charset="-122"/>
                <a:cs typeface="Times New Roman" panose="02020603050405020304" pitchFamily="18" charset="0"/>
              </a:rPr>
              <a:t>10:45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茶歇（</a:t>
            </a:r>
            <a:r>
              <a:rPr lang="en-US" altLang="zh-CN" sz="2000" dirty="0">
                <a:latin typeface="Times New Roman" panose="02020603050405020304" pitchFamily="18" charset="0"/>
                <a:ea typeface="KaiTi" panose="02010609060101010101" pitchFamily="49" charset="-122"/>
                <a:cs typeface="Times New Roman" panose="02020603050405020304" pitchFamily="18" charset="0"/>
              </a:rPr>
              <a:t>15</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分钟）</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sz="2000" dirty="0">
                <a:latin typeface="Times New Roman" panose="02020603050405020304" pitchFamily="18" charset="0"/>
                <a:ea typeface="KaiTi" panose="02010609060101010101" pitchFamily="49" charset="-122"/>
                <a:cs typeface="Times New Roman" panose="02020603050405020304" pitchFamily="18" charset="0"/>
              </a:rPr>
              <a:t>11:00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桌面模拟</a:t>
            </a:r>
            <a:endParaRPr lang="en-GB"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sz="2000" dirty="0">
                <a:latin typeface="Times New Roman" panose="02020603050405020304" pitchFamily="18" charset="0"/>
                <a:ea typeface="KaiTi" panose="02010609060101010101" pitchFamily="49" charset="-122"/>
                <a:cs typeface="Times New Roman" panose="02020603050405020304" pitchFamily="18" charset="0"/>
              </a:rPr>
              <a:t>12:30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汇总情况</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sz="2000" dirty="0">
                <a:latin typeface="Times New Roman" panose="02020603050405020304" pitchFamily="18" charset="0"/>
                <a:ea typeface="KaiTi" panose="02010609060101010101" pitchFamily="49" charset="-122"/>
                <a:cs typeface="Times New Roman" panose="02020603050405020304" pitchFamily="18" charset="0"/>
              </a:rPr>
              <a:t>13:00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第一部分结束</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US" sz="2000" dirty="0">
                <a:latin typeface="Times New Roman" panose="02020603050405020304" pitchFamily="18" charset="0"/>
                <a:ea typeface="KaiTi" panose="02010609060101010101" pitchFamily="49" charset="-122"/>
                <a:cs typeface="Times New Roman" panose="02020603050405020304" pitchFamily="18" charset="0"/>
              </a:rPr>
              <a:t>13:00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午餐</a:t>
            </a:r>
            <a:endParaRPr lang="en-US" sz="2000" dirty="0">
              <a:latin typeface="Times New Roman" panose="02020603050405020304" pitchFamily="18" charset="0"/>
              <a:ea typeface="KaiTi" panose="02010609060101010101" pitchFamily="49" charset="-122"/>
              <a:cs typeface="Times New Roman" panose="02020603050405020304" pitchFamily="18" charset="0"/>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056478" y="1033271"/>
            <a:ext cx="4865434" cy="3474720"/>
          </a:xfrm>
          <a:prstGeom prst="rect">
            <a:avLst/>
          </a:prstGeom>
          <a:noFill/>
        </p:spPr>
        <p:txBody>
          <a:bodyPr wrap="none" rtlCol="0">
            <a:spAutoFit/>
          </a:bodyPr>
          <a:lstStyle/>
          <a:p>
            <a:pPr lvl="0">
              <a:spcBef>
                <a:spcPts val="700"/>
              </a:spcBef>
              <a:buClr>
                <a:srgbClr val="DD8047"/>
              </a:buClr>
              <a:buSzPct val="60000"/>
              <a:defRPr/>
            </a:pPr>
            <a:r>
              <a:rPr lang="zh-CN" altLang="en-US" sz="2000" b="1" dirty="0">
                <a:solidFill>
                  <a:srgbClr val="0070C0"/>
                </a:solidFill>
                <a:latin typeface="STXihei" panose="02010600040101010101" pitchFamily="2" charset="-122"/>
                <a:ea typeface="STXihei" panose="02010600040101010101" pitchFamily="2" charset="-122"/>
                <a:cs typeface="Calibri" panose="020F0502020204030204" pitchFamily="34" charset="0"/>
              </a:rPr>
              <a:t>第二部分：</a:t>
            </a:r>
            <a:r>
              <a:rPr lang="en-GB" sz="2000" b="1" dirty="0">
                <a:solidFill>
                  <a:srgbClr val="0070C0"/>
                </a:solidFill>
                <a:latin typeface="STXihei" panose="02010600040101010101" pitchFamily="2" charset="-122"/>
                <a:ea typeface="STXihei" panose="02010600040101010101" pitchFamily="2" charset="-122"/>
                <a:cs typeface="Calibri" panose="020F0502020204030204" pitchFamily="34" charset="0"/>
              </a:rPr>
              <a:t> </a:t>
            </a:r>
          </a:p>
          <a:p>
            <a:pPr lvl="0">
              <a:lnSpc>
                <a:spcPts val="27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09:00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回顾</a:t>
            </a:r>
            <a:endPar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7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09:15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差距分析和行动计划</a:t>
            </a:r>
            <a:r>
              <a:rPr lang="zh-CN" altLang="en-US" sz="2000"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a:t>
            </a:r>
            <a:r>
              <a:rPr lang="zh-CN" altLang="en-US" sz="2000" dirty="0">
                <a:solidFill>
                  <a:srgbClr val="383838"/>
                </a:solidFill>
                <a:latin typeface="KaiTi" panose="02010609060101010101" pitchFamily="49" charset="-122"/>
                <a:ea typeface="KaiTi" panose="02010609060101010101" pitchFamily="49" charset="-122"/>
                <a:cs typeface="Times New Roman" panose="02020603050405020304" pitchFamily="18" charset="0"/>
              </a:rPr>
              <a:t>分组讨论</a:t>
            </a:r>
            <a:r>
              <a:rPr lang="zh-CN" altLang="en-US" sz="2000"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a:t>
            </a:r>
            <a:r>
              <a:rPr lang="en-US"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 </a:t>
            </a:r>
          </a:p>
          <a:p>
            <a:pPr lvl="0">
              <a:lnSpc>
                <a:spcPts val="27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10:30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茶歇（</a:t>
            </a: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15</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分钟）</a:t>
            </a:r>
            <a:endPar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7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10:45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继续讨论行动计划</a:t>
            </a:r>
            <a:r>
              <a:rPr lang="zh-CN" altLang="en-US" sz="2000"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a:t>
            </a:r>
            <a:r>
              <a:rPr lang="zh-CN" altLang="en-US" sz="2000" dirty="0">
                <a:solidFill>
                  <a:srgbClr val="383838"/>
                </a:solidFill>
                <a:latin typeface="KaiTi" panose="02010609060101010101" pitchFamily="49" charset="-122"/>
                <a:ea typeface="KaiTi" panose="02010609060101010101" pitchFamily="49" charset="-122"/>
                <a:cs typeface="Times New Roman" panose="02020603050405020304" pitchFamily="18" charset="0"/>
              </a:rPr>
              <a:t>分组讨论</a:t>
            </a:r>
            <a:r>
              <a:rPr lang="zh-CN" altLang="en-US" sz="2000"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a:t>
            </a:r>
            <a:endParaRPr lang="en-US" sz="2000"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7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11:30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全体会议汇总</a:t>
            </a:r>
            <a:endPar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7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12:00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总结和后续步骤</a:t>
            </a:r>
            <a:endPar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7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12:30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闭会</a:t>
            </a:r>
            <a:endParaRPr lang="en-US" sz="2000" dirty="0">
              <a:latin typeface="Times New Roman" panose="02020603050405020304" pitchFamily="18" charset="0"/>
              <a:ea typeface="SimSun" panose="02010600030101010101" pitchFamily="2" charset="-122"/>
              <a:cs typeface="Times New Roman" panose="02020603050405020304" pitchFamily="18"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STXihei" panose="02010600040101010101" pitchFamily="2" charset="-122"/>
                <a:ea typeface="STXihei" panose="02010600040101010101" pitchFamily="2" charset="-122"/>
              </a:rPr>
              <a:t>模拟演练</a:t>
            </a:r>
          </a:p>
        </p:txBody>
      </p:sp>
      <p:sp>
        <p:nvSpPr>
          <p:cNvPr id="8" name="文本框 7"/>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2</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0" name="文本框 9"/>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第三课</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p:txBody>
          <a:bodyPr vert="horz" lIns="91440" tIns="45720" rIns="91440" bIns="45720" rtlCol="0" anchor="t">
            <a:noAutofit/>
          </a:bodyPr>
          <a:lstStyle/>
          <a:p>
            <a:pPr marL="0" indent="0">
              <a:spcAft>
                <a:spcPts val="1200"/>
              </a:spcAft>
              <a:buNone/>
            </a:pPr>
            <a:r>
              <a:rPr lang="zh-CN" altLang="en-US" sz="1800" b="1" dirty="0">
                <a:solidFill>
                  <a:schemeClr val="accent3"/>
                </a:solidFill>
                <a:latin typeface="STXihei" panose="02010600040101010101" pitchFamily="2" charset="-122"/>
                <a:ea typeface="STXihei" panose="02010600040101010101" pitchFamily="2" charset="-122"/>
                <a:cs typeface="Arial"/>
              </a:rPr>
              <a:t>讨论问题</a:t>
            </a:r>
          </a:p>
          <a:p>
            <a:pPr marL="342900" indent="-342900">
              <a:lnSpc>
                <a:spcPct val="100000"/>
              </a:lnSpc>
              <a:spcBef>
                <a:spcPts val="600"/>
              </a:spcBef>
              <a:spcAft>
                <a:spcPts val="12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您如何确认患者是否感染了</a:t>
            </a:r>
            <a:r>
              <a:rPr lang="en-US" sz="18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普通感冒或流感？</a:t>
            </a:r>
            <a:endParaRPr lang="en-US" sz="1800" dirty="0">
              <a:latin typeface="Times New Roman" panose="02020603050405020304" pitchFamily="18" charset="0"/>
              <a:ea typeface="SimSun" panose="02010600030101010101" pitchFamily="2" charset="-122"/>
              <a:cs typeface="Times New Roman" panose="02020603050405020304" pitchFamily="18" charset="0"/>
            </a:endParaRPr>
          </a:p>
          <a:p>
            <a:pPr marL="1257300" lvl="2" indent="-342900">
              <a:lnSpc>
                <a:spcPct val="100000"/>
              </a:lnSpc>
              <a:spcBef>
                <a:spcPts val="600"/>
              </a:spcBef>
              <a:spcAft>
                <a:spcPts val="12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哪个实验室将进行检测？此实验室是否拥有适当的设备，包括个人防护装备？</a:t>
            </a:r>
            <a:endParaRPr lang="en-US" sz="1800" dirty="0">
              <a:latin typeface="Times New Roman" panose="02020603050405020304" pitchFamily="18" charset="0"/>
              <a:ea typeface="SimSun" panose="02010600030101010101" pitchFamily="2" charset="-122"/>
              <a:cs typeface="Times New Roman" panose="02020603050405020304" pitchFamily="18" charset="0"/>
            </a:endParaRPr>
          </a:p>
          <a:p>
            <a:pPr marL="1257300" lvl="2" indent="-342900">
              <a:lnSpc>
                <a:spcPct val="100000"/>
              </a:lnSpc>
              <a:spcBef>
                <a:spcPts val="600"/>
              </a:spcBef>
              <a:spcAft>
                <a:spcPts val="12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确认需要多久？</a:t>
            </a:r>
            <a:endParaRPr lang="en-US" sz="1800" dirty="0">
              <a:latin typeface="Times New Roman" panose="02020603050405020304" pitchFamily="18" charset="0"/>
              <a:ea typeface="SimSun" panose="02010600030101010101" pitchFamily="2" charset="-122"/>
              <a:cs typeface="Times New Roman" panose="02020603050405020304" pitchFamily="18" charset="0"/>
            </a:endParaRPr>
          </a:p>
          <a:p>
            <a:pPr marL="1257300" lvl="2" indent="-342900">
              <a:lnSpc>
                <a:spcPct val="100000"/>
              </a:lnSpc>
              <a:spcBef>
                <a:spcPts val="600"/>
              </a:spcBef>
              <a:spcAft>
                <a:spcPts val="12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您如何在国内和国际上分享您的</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病例数据？</a:t>
            </a:r>
            <a:endParaRPr lang="en-US" altLang="zh-CN" sz="1800" dirty="0">
              <a:latin typeface="Times New Roman" panose="02020603050405020304" pitchFamily="18" charset="0"/>
              <a:ea typeface="SimSun" panose="02010600030101010101" pitchFamily="2" charset="-122"/>
              <a:cs typeface="Times New Roman" panose="02020603050405020304" pitchFamily="18" charset="0"/>
            </a:endParaRPr>
          </a:p>
          <a:p>
            <a:pPr marL="1257300" lvl="2" indent="-342900">
              <a:lnSpc>
                <a:spcPct val="100000"/>
              </a:lnSpc>
              <a:spcBef>
                <a:spcPts val="600"/>
              </a:spcBef>
              <a:spcAft>
                <a:spcPts val="12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您的计划流程是否涵盖数据共享？</a:t>
            </a:r>
            <a:endParaRPr lang="en-US" sz="18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lnSpc>
                <a:spcPct val="100000"/>
              </a:lnSpc>
              <a:spcBef>
                <a:spcPts val="600"/>
              </a:spcBef>
              <a:spcAft>
                <a:spcPts val="12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需要向谁通报结果？</a:t>
            </a:r>
            <a:endParaRPr lang="en-US" altLang="zh-CN" sz="18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lnSpc>
                <a:spcPct val="100000"/>
              </a:lnSpc>
              <a:spcBef>
                <a:spcPts val="600"/>
              </a:spcBef>
              <a:spcAft>
                <a:spcPts val="12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您是否有足够的实验室设施，有什么计划来提高能力（如果需要）？</a:t>
            </a:r>
            <a:endParaRPr lang="en-US" altLang="zh-CN" sz="18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lnSpc>
                <a:spcPct val="100000"/>
              </a:lnSpc>
              <a:spcBef>
                <a:spcPts val="600"/>
              </a:spcBef>
              <a:spcAft>
                <a:spcPts val="12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您将如何管理流感和其它季节性疾病病例？</a:t>
            </a:r>
            <a:endParaRPr lang="en-US" altLang="zh-CN" sz="18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lnSpc>
                <a:spcPct val="100000"/>
              </a:lnSpc>
              <a:spcBef>
                <a:spcPts val="600"/>
              </a:spcBef>
              <a:spcAft>
                <a:spcPts val="12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您将如何引导公众区分</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和季节性疾病？</a:t>
            </a:r>
            <a:endParaRPr lang="en-US" dirty="0">
              <a:latin typeface="Times New Roman" panose="02020603050405020304" pitchFamily="18" charset="0"/>
              <a:ea typeface="SimSun" panose="02010600030101010101" pitchFamily="2" charset="-122"/>
              <a:cs typeface="Times New Roman" panose="02020603050405020304" pitchFamily="18" charset="0"/>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978391" y="5342554"/>
            <a:ext cx="1836457" cy="749356"/>
            <a:chOff x="9978391" y="5342554"/>
            <a:chExt cx="1836457"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30</a:t>
              </a:r>
              <a:r>
                <a:rPr lang="zh-CN" alt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p:txBody>
        </p:sp>
      </p:grpSp>
      <p:sp>
        <p:nvSpPr>
          <p:cNvPr id="8" name="文本框 7"/>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0" name="文本框 9"/>
          <p:cNvSpPr txBox="1"/>
          <p:nvPr/>
        </p:nvSpPr>
        <p:spPr>
          <a:xfrm>
            <a:off x="11353800" y="6617186"/>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20</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4" name="文本框 13"/>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290403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局面最新情况</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STXihei" panose="02010600040101010101" pitchFamily="2" charset="-122"/>
                <a:ea typeface="STXihei" panose="02010600040101010101" pitchFamily="2" charset="-122"/>
              </a:rPr>
              <a:t>仅用于模拟</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883139"/>
            <a:ext cx="6694334" cy="5502030"/>
          </a:xfrm>
          <a:prstGeom prst="rect">
            <a:avLst/>
          </a:prstGeom>
          <a:solidFill>
            <a:schemeClr val="tx2">
              <a:lumMod val="20000"/>
              <a:lumOff val="80000"/>
            </a:schemeClr>
          </a:solidFill>
        </p:spPr>
        <p:txBody>
          <a:bodyPr anchor="ctr">
            <a:noAutofit/>
          </a:bodyPr>
          <a:lstStyle/>
          <a:p>
            <a:pPr algn="just" hangingPunct="0">
              <a:lnSpc>
                <a:spcPts val="3100"/>
              </a:lnSpc>
              <a:spcAft>
                <a:spcPts val="1600"/>
              </a:spcAf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曾讨论过重新采取公共卫生措施和社交措施，以控制病例数的增加，但一般民众和商界担心，在保护其就业机会和防止企业倒闭方面做得不够。</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gn="just" hangingPunct="0">
              <a:lnSpc>
                <a:spcPts val="3100"/>
              </a:lnSpc>
              <a:spcAft>
                <a:spcPts val="1600"/>
              </a:spcAf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有些人拒绝采取基本措施，例如保持至少一米的距离，采取基本的个人卫生措施，佩戴口罩，避免聚集或不必要的旅行。</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gn="just" hangingPunct="0">
              <a:lnSpc>
                <a:spcPts val="3100"/>
              </a:lnSpc>
              <a:spcAft>
                <a:spcPts val="1600"/>
              </a:spcAf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媒体越来越多地批评政府的反应，称政府的做法过于简单化。</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9" name="Picture 4">
            <a:extLst>
              <a:ext uri="{FF2B5EF4-FFF2-40B4-BE49-F238E27FC236}">
                <a16:creationId xmlns:a16="http://schemas.microsoft.com/office/drawing/2014/main" id="{F897C4BF-7073-FC45-82DA-443479E57EE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p:blipFill>
        <p:spPr bwMode="auto">
          <a:xfrm>
            <a:off x="6990573" y="3537858"/>
            <a:ext cx="4604693" cy="2422195"/>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9F785B0D-4AFC-5444-B19C-8CDAACC3CBF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980091" y="897947"/>
            <a:ext cx="2434811" cy="2422196"/>
          </a:xfrm>
          <a:prstGeom prst="rect">
            <a:avLst/>
          </a:prstGeom>
        </p:spPr>
      </p:pic>
      <p:pic>
        <p:nvPicPr>
          <p:cNvPr id="6150" name="Picture 6">
            <a:extLst>
              <a:ext uri="{FF2B5EF4-FFF2-40B4-BE49-F238E27FC236}">
                <a16:creationId xmlns:a16="http://schemas.microsoft.com/office/drawing/2014/main" id="{3239FE84-DD47-E345-9233-79B3522E62B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p:blipFill>
        <p:spPr bwMode="auto">
          <a:xfrm>
            <a:off x="9556206" y="897947"/>
            <a:ext cx="2043727" cy="2422196"/>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p:cNvSpPr txBox="1"/>
          <p:nvPr/>
        </p:nvSpPr>
        <p:spPr>
          <a:xfrm>
            <a:off x="0" y="6649019"/>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5" name="文本框 14"/>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21</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5" name="文本框 4"/>
          <p:cNvSpPr txBox="1"/>
          <p:nvPr/>
        </p:nvSpPr>
        <p:spPr>
          <a:xfrm>
            <a:off x="7646670" y="3551610"/>
            <a:ext cx="3486475" cy="338554"/>
          </a:xfrm>
          <a:prstGeom prst="rect">
            <a:avLst/>
          </a:prstGeom>
          <a:solidFill>
            <a:schemeClr val="accent3"/>
          </a:solidFill>
        </p:spPr>
        <p:txBody>
          <a:bodyPr wrap="square" rtlCol="0">
            <a:spAutoFit/>
          </a:bodyPr>
          <a:lstStyle/>
          <a:p>
            <a:pPr algn="ctr" fontAlgn="t"/>
            <a:r>
              <a:rPr lang="zh-CN" altLang="en-US" sz="1600" b="1" dirty="0">
                <a:solidFill>
                  <a:schemeClr val="bg1"/>
                </a:solidFill>
              </a:rPr>
              <a:t>如何正确佩戴口罩</a:t>
            </a:r>
          </a:p>
        </p:txBody>
      </p:sp>
      <p:sp>
        <p:nvSpPr>
          <p:cNvPr id="16" name="文本框 15"/>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第四课</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838200" y="1017346"/>
            <a:ext cx="8580292" cy="5159617"/>
          </a:xfrm>
        </p:spPr>
        <p:txBody>
          <a:bodyPr vert="horz" lIns="91440" tIns="45720" rIns="91440" bIns="45720" rtlCol="0" anchor="t">
            <a:noAutofit/>
          </a:bodyPr>
          <a:lstStyle/>
          <a:p>
            <a:pPr marL="0" indent="0">
              <a:spcAft>
                <a:spcPts val="1800"/>
              </a:spcAft>
              <a:buNone/>
            </a:pPr>
            <a:r>
              <a:rPr lang="zh-CN" altLang="en-US" b="1" dirty="0">
                <a:solidFill>
                  <a:schemeClr val="accent3"/>
                </a:solidFill>
                <a:latin typeface="STXihei" panose="02010600040101010101" pitchFamily="2" charset="-122"/>
                <a:ea typeface="STXihei" panose="02010600040101010101" pitchFamily="2" charset="-122"/>
              </a:rPr>
              <a:t>讨论问题</a:t>
            </a:r>
          </a:p>
          <a:p>
            <a:pPr marL="514350" indent="-514350">
              <a:lnSpc>
                <a:spcPct val="100000"/>
              </a:lnSpc>
              <a:spcBef>
                <a:spcPts val="600"/>
              </a:spcBef>
              <a:spcAft>
                <a:spcPts val="1800"/>
              </a:spcAft>
              <a:buFont typeface="+mj-lt"/>
              <a:buAutoNum type="arabicPeriod"/>
            </a:pPr>
            <a:r>
              <a:rPr lang="zh-CN" altLang="en-US" dirty="0">
                <a:latin typeface="Times New Roman" panose="02020603050405020304" pitchFamily="18" charset="0"/>
                <a:ea typeface="SimSun" panose="02010600030101010101" pitchFamily="2" charset="-122"/>
                <a:cs typeface="Times New Roman" panose="02020603050405020304" pitchFamily="18" charset="0"/>
              </a:rPr>
              <a:t>谁带头开展风险沟通？</a:t>
            </a:r>
            <a:endParaRPr lang="en-US" altLang="zh-CN"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lnSpc>
                <a:spcPct val="100000"/>
              </a:lnSpc>
              <a:spcBef>
                <a:spcPts val="600"/>
              </a:spcBef>
              <a:spcAft>
                <a:spcPts val="1800"/>
              </a:spcAft>
              <a:buFont typeface="+mj-lt"/>
              <a:buAutoNum type="arabicPeriod"/>
            </a:pPr>
            <a:r>
              <a:rPr lang="zh-CN" altLang="en-US" dirty="0">
                <a:latin typeface="Times New Roman" panose="02020603050405020304" pitchFamily="18" charset="0"/>
                <a:ea typeface="SimSun" panose="02010600030101010101" pitchFamily="2" charset="-122"/>
                <a:cs typeface="Times New Roman" panose="02020603050405020304" pitchFamily="18" charset="0"/>
              </a:rPr>
              <a:t>需要在哪些方面进行沟通？对象是谁？</a:t>
            </a:r>
            <a:endParaRPr lang="en-US" altLang="zh-CN"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lnSpc>
                <a:spcPct val="100000"/>
              </a:lnSpc>
              <a:spcBef>
                <a:spcPts val="600"/>
              </a:spcBef>
              <a:spcAft>
                <a:spcPts val="1800"/>
              </a:spcAft>
              <a:buFont typeface="+mj-lt"/>
              <a:buAutoNum type="arabicPeriod"/>
            </a:pPr>
            <a:r>
              <a:rPr lang="zh-CN" altLang="en-US" dirty="0">
                <a:latin typeface="Times New Roman" panose="02020603050405020304" pitchFamily="18" charset="0"/>
                <a:ea typeface="SimSun" panose="02010600030101010101" pitchFamily="2" charset="-122"/>
                <a:cs typeface="Times New Roman" panose="02020603050405020304" pitchFamily="18" charset="0"/>
              </a:rPr>
              <a:t>您的媒体传播策略是什么？</a:t>
            </a:r>
            <a:endParaRPr lang="en-US" dirty="0">
              <a:latin typeface="Times New Roman" panose="02020603050405020304" pitchFamily="18" charset="0"/>
              <a:ea typeface="SimSun" panose="02010600030101010101" pitchFamily="2" charset="-122"/>
              <a:cs typeface="Times New Roman" panose="02020603050405020304" pitchFamily="18" charset="0"/>
            </a:endParaRPr>
          </a:p>
          <a:p>
            <a:pPr lvl="1">
              <a:lnSpc>
                <a:spcPct val="100000"/>
              </a:lnSpc>
              <a:spcBef>
                <a:spcPts val="600"/>
              </a:spcBef>
              <a:spcAft>
                <a:spcPts val="1800"/>
              </a:spcAft>
            </a:pPr>
            <a:r>
              <a:rPr lang="zh-CN" altLang="en-US" dirty="0">
                <a:latin typeface="Times New Roman" panose="02020603050405020304" pitchFamily="18" charset="0"/>
                <a:ea typeface="SimSun" panose="02010600030101010101" pitchFamily="2" charset="-122"/>
                <a:cs typeface="Times New Roman" panose="02020603050405020304" pitchFamily="18" charset="0"/>
              </a:rPr>
              <a:t>有什么机制用于快速审批及时和透明的宣传消息和材料？</a:t>
            </a:r>
            <a:endParaRPr lang="en-US" altLang="zh-CN" dirty="0">
              <a:latin typeface="Times New Roman" panose="02020603050405020304" pitchFamily="18" charset="0"/>
              <a:ea typeface="SimSun" panose="02010600030101010101" pitchFamily="2" charset="-122"/>
              <a:cs typeface="Times New Roman" panose="02020603050405020304" pitchFamily="18" charset="0"/>
            </a:endParaRPr>
          </a:p>
          <a:p>
            <a:pPr lvl="1">
              <a:lnSpc>
                <a:spcPct val="100000"/>
              </a:lnSpc>
              <a:spcBef>
                <a:spcPts val="600"/>
              </a:spcBef>
              <a:spcAft>
                <a:spcPts val="1800"/>
              </a:spcAft>
            </a:pPr>
            <a:r>
              <a:rPr lang="zh-CN" altLang="en-US" dirty="0">
                <a:latin typeface="Times New Roman" panose="02020603050405020304" pitchFamily="18" charset="0"/>
                <a:ea typeface="SimSun" panose="02010600030101010101" pitchFamily="2" charset="-122"/>
                <a:cs typeface="Times New Roman" panose="02020603050405020304" pitchFamily="18" charset="0"/>
              </a:rPr>
              <a:t>如何协调各部委和伙伴以及各级政府之间的信息和沟通？</a:t>
            </a:r>
            <a:endParaRPr lang="en-US"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lnSpc>
                <a:spcPct val="100000"/>
              </a:lnSpc>
              <a:spcBef>
                <a:spcPts val="600"/>
              </a:spcBef>
              <a:spcAft>
                <a:spcPts val="1800"/>
              </a:spcAft>
              <a:buFont typeface="+mj-lt"/>
              <a:buAutoNum type="arabicPeriod"/>
            </a:pPr>
            <a:r>
              <a:rPr lang="zh-CN" altLang="en-US" dirty="0">
                <a:latin typeface="Times New Roman" panose="02020603050405020304" pitchFamily="18" charset="0"/>
                <a:ea typeface="SimSun" panose="02010600030101010101" pitchFamily="2" charset="-122"/>
                <a:cs typeface="Times New Roman" panose="02020603050405020304" pitchFamily="18" charset="0"/>
              </a:rPr>
              <a:t>您正在采取哪些步骤促进遵守公共卫生措施和社交措施？</a:t>
            </a:r>
            <a:endParaRPr lang="en-US" dirty="0">
              <a:latin typeface="Times New Roman" panose="02020603050405020304" pitchFamily="18" charset="0"/>
              <a:ea typeface="SimSun" panose="02010600030101010101" pitchFamily="2" charset="-122"/>
              <a:cs typeface="Times New Roman" panose="02020603050405020304" pitchFamily="18" charset="0"/>
            </a:endParaRPr>
          </a:p>
          <a:p>
            <a:pPr>
              <a:spcAft>
                <a:spcPts val="1800"/>
              </a:spcAft>
            </a:pPr>
            <a:endParaRPr lang="en-US" dirty="0"/>
          </a:p>
          <a:p>
            <a:endParaRPr lang="en-US"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418492" y="5244894"/>
            <a:ext cx="1836457" cy="749356"/>
            <a:chOff x="9978391" y="5342554"/>
            <a:chExt cx="1836457"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30</a:t>
              </a:r>
              <a:r>
                <a:rPr lang="zh-CN" alt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p:txBody>
        </p:sp>
      </p:grpSp>
      <p:sp>
        <p:nvSpPr>
          <p:cNvPr id="8" name="Date Placeholder 3">
            <a:extLst>
              <a:ext uri="{FF2B5EF4-FFF2-40B4-BE49-F238E27FC236}">
                <a16:creationId xmlns:a16="http://schemas.microsoft.com/office/drawing/2014/main" id="{A3B10564-5E44-4E45-905F-4B41B230E036}"/>
              </a:ext>
            </a:extLst>
          </p:cNvPr>
          <p:cNvSpPr txBox="1">
            <a:spLocks/>
          </p:cNvSpPr>
          <p:nvPr/>
        </p:nvSpPr>
        <p:spPr>
          <a:xfrm>
            <a:off x="5558068" y="6663854"/>
            <a:ext cx="1321703" cy="212725"/>
          </a:xfrm>
          <a:prstGeom prst="rect">
            <a:avLst/>
          </a:prstGeom>
          <a:solidFill>
            <a:schemeClr val="accent5">
              <a:lumMod val="75000"/>
            </a:schemeClr>
          </a:solidFill>
          <a:ln>
            <a:noFill/>
          </a:ln>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9" name="文本框 8"/>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4" name="文本框 13"/>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22</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5" name="文本框 14"/>
          <p:cNvSpPr txBox="1"/>
          <p:nvPr/>
        </p:nvSpPr>
        <p:spPr>
          <a:xfrm>
            <a:off x="2111648" y="6621217"/>
            <a:ext cx="2927712"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汇总情况</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r"/>
            <a:r>
              <a:rPr lang="zh-CN" altLang="en-US" sz="3200" b="1" dirty="0">
                <a:latin typeface="Times New Roman" panose="02020603050405020304" pitchFamily="18" charset="0"/>
                <a:ea typeface="STXihei" panose="02010600040101010101" pitchFamily="2" charset="-122"/>
                <a:cs typeface="Times New Roman" panose="02020603050405020304" pitchFamily="18" charset="0"/>
              </a:rPr>
              <a:t>学员对</a:t>
            </a:r>
            <a:br>
              <a:rPr lang="en-US" altLang="zh-CN" sz="3200" b="1" dirty="0">
                <a:latin typeface="Times New Roman" panose="02020603050405020304" pitchFamily="18" charset="0"/>
                <a:ea typeface="STXihei" panose="02010600040101010101" pitchFamily="2" charset="-122"/>
                <a:cs typeface="Times New Roman" panose="02020603050405020304" pitchFamily="18" charset="0"/>
              </a:rPr>
            </a:br>
            <a:r>
              <a:rPr lang="zh-CN" altLang="en-US" sz="3200" b="1" dirty="0">
                <a:latin typeface="Times New Roman" panose="02020603050405020304" pitchFamily="18" charset="0"/>
                <a:ea typeface="STXihei" panose="02010600040101010101" pitchFamily="2" charset="-122"/>
                <a:cs typeface="Times New Roman" panose="02020603050405020304" pitchFamily="18" charset="0"/>
              </a:rPr>
              <a:t>桌面演练的</a:t>
            </a:r>
            <a:br>
              <a:rPr lang="en-US" altLang="zh-CN" sz="3200" b="1" dirty="0">
                <a:latin typeface="Times New Roman" panose="02020603050405020304" pitchFamily="18" charset="0"/>
                <a:ea typeface="STXihei" panose="02010600040101010101" pitchFamily="2" charset="-122"/>
                <a:cs typeface="Times New Roman" panose="02020603050405020304" pitchFamily="18" charset="0"/>
              </a:rPr>
            </a:br>
            <a:r>
              <a:rPr lang="zh-CN" altLang="en-US" sz="3200" b="1" dirty="0">
                <a:latin typeface="Times New Roman" panose="02020603050405020304" pitchFamily="18" charset="0"/>
                <a:ea typeface="STXihei" panose="02010600040101010101" pitchFamily="2" charset="-122"/>
                <a:cs typeface="Times New Roman" panose="02020603050405020304" pitchFamily="18" charset="0"/>
              </a:rPr>
              <a:t>初步反馈</a:t>
            </a:r>
            <a:endParaRPr lang="en-US" sz="3200" b="1" dirty="0">
              <a:latin typeface="Times New Roman" panose="02020603050405020304" pitchFamily="18" charset="0"/>
              <a:ea typeface="STXihei" panose="02010600040101010101" pitchFamily="2" charset="-122"/>
              <a:cs typeface="Times New Roman" panose="02020603050405020304" pitchFamily="18" charset="0"/>
            </a:endParaRPr>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0" y="664452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2" name="文本框 11"/>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24</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3" name="文本框 12"/>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algn="r"/>
            <a:endParaRPr lang="en-US" sz="3200" b="1"/>
          </a:p>
        </p:txBody>
      </p:sp>
      <p:sp>
        <p:nvSpPr>
          <p:cNvPr id="11" name="Rectangle 10">
            <a:extLst>
              <a:ext uri="{FF2B5EF4-FFF2-40B4-BE49-F238E27FC236}">
                <a16:creationId xmlns:a16="http://schemas.microsoft.com/office/drawing/2014/main" id="{FF2F46E6-760F-43DE-BCC8-26BAFDC05A9D}"/>
              </a:ext>
            </a:extLst>
          </p:cNvPr>
          <p:cNvSpPr/>
          <p:nvPr/>
        </p:nvSpPr>
        <p:spPr>
          <a:xfrm>
            <a:off x="8454061" y="903743"/>
            <a:ext cx="2242922" cy="1323439"/>
          </a:xfrm>
          <a:prstGeom prst="rect">
            <a:avLst/>
          </a:prstGeom>
          <a:ln w="15875">
            <a:solidFill>
              <a:schemeClr val="bg1"/>
            </a:solidFill>
          </a:ln>
        </p:spPr>
        <p:txBody>
          <a:bodyPr wrap="none">
            <a:spAutoFit/>
          </a:bodyPr>
          <a:lstStyle/>
          <a:p>
            <a:pPr algn="ctr"/>
            <a:r>
              <a:rPr lang="zh-CN" altLang="en-US" sz="4000" b="1" dirty="0">
                <a:solidFill>
                  <a:schemeClr val="accent4">
                    <a:lumMod val="60000"/>
                    <a:lumOff val="40000"/>
                  </a:schemeClr>
                </a:solidFill>
                <a:latin typeface="STXihei" panose="02010600040101010101" pitchFamily="2" charset="-122"/>
                <a:ea typeface="STXihei" panose="02010600040101010101" pitchFamily="2" charset="-122"/>
              </a:rPr>
              <a:t>总结</a:t>
            </a:r>
            <a:r>
              <a:rPr lang="zh-CN" altLang="en-US" sz="4000" b="1" dirty="0">
                <a:solidFill>
                  <a:schemeClr val="bg1"/>
                </a:solidFill>
                <a:latin typeface="STXihei" panose="02010600040101010101" pitchFamily="2" charset="-122"/>
                <a:ea typeface="STXihei" panose="02010600040101010101" pitchFamily="2" charset="-122"/>
              </a:rPr>
              <a:t>和</a:t>
            </a:r>
            <a:br>
              <a:rPr lang="en-US" altLang="zh-CN" sz="4000" b="1" dirty="0">
                <a:solidFill>
                  <a:schemeClr val="bg1"/>
                </a:solidFill>
                <a:latin typeface="STXihei" panose="02010600040101010101" pitchFamily="2" charset="-122"/>
                <a:ea typeface="STXihei" panose="02010600040101010101" pitchFamily="2" charset="-122"/>
              </a:rPr>
            </a:br>
            <a:r>
              <a:rPr lang="zh-CN" altLang="en-US" sz="4000" b="1" dirty="0">
                <a:solidFill>
                  <a:schemeClr val="bg1"/>
                </a:solidFill>
                <a:latin typeface="STXihei" panose="02010600040101010101" pitchFamily="2" charset="-122"/>
                <a:ea typeface="STXihei" panose="02010600040101010101" pitchFamily="2" charset="-122"/>
              </a:rPr>
              <a:t>后续步骤</a:t>
            </a:r>
            <a:endParaRPr lang="en-US" sz="4000" dirty="0">
              <a:solidFill>
                <a:schemeClr val="bg1"/>
              </a:solidFill>
              <a:latin typeface="STXihei" panose="02010600040101010101" pitchFamily="2" charset="-122"/>
              <a:ea typeface="STXihei" panose="02010600040101010101" pitchFamily="2" charset="-122"/>
            </a:endParaRP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2896690"/>
          </a:xfrm>
          <a:prstGeom prst="rect">
            <a:avLst/>
          </a:prstGeom>
        </p:spPr>
        <p:txBody>
          <a:bodyPr wrap="square">
            <a:spAutoFit/>
          </a:bodyPr>
          <a:lstStyle/>
          <a:p>
            <a:pPr>
              <a:lnSpc>
                <a:spcPct val="90000"/>
              </a:lnSpc>
              <a:spcBef>
                <a:spcPts val="700"/>
              </a:spcBef>
              <a:buClr>
                <a:srgbClr val="0090D0"/>
              </a:buClr>
              <a:buSzPct val="100000"/>
            </a:pPr>
            <a:r>
              <a:rPr lang="zh-CN" altLang="en-US" sz="2400" b="1" dirty="0">
                <a:solidFill>
                  <a:schemeClr val="bg1"/>
                </a:solidFill>
                <a:latin typeface="STXihei" panose="02010600040101010101" pitchFamily="2" charset="-122"/>
                <a:ea typeface="STXihei" panose="02010600040101010101" pitchFamily="2" charset="-122"/>
                <a:cs typeface="Times New Roman" panose="02020603050405020304" pitchFamily="18" charset="0"/>
              </a:rPr>
              <a:t>第二部分：</a:t>
            </a:r>
            <a:endParaRPr lang="en-US" altLang="zh-CN" sz="2400" b="1" dirty="0">
              <a:solidFill>
                <a:schemeClr val="bg1"/>
              </a:solidFill>
              <a:latin typeface="STXihei" panose="02010600040101010101" pitchFamily="2" charset="-122"/>
              <a:ea typeface="STXihei" panose="02010600040101010101" pitchFamily="2" charset="-122"/>
              <a:cs typeface="Times New Roman" panose="02020603050405020304" pitchFamily="18" charset="0"/>
            </a:endParaRPr>
          </a:p>
          <a:p>
            <a:pPr>
              <a:lnSpc>
                <a:spcPct val="90000"/>
              </a:lnSpc>
              <a:spcBef>
                <a:spcPts val="700"/>
              </a:spcBef>
              <a:buClr>
                <a:srgbClr val="0090D0"/>
              </a:buClr>
              <a:buSzPct val="100000"/>
            </a:pPr>
            <a:endParaRPr lang="en-US" sz="2400" b="1" dirty="0">
              <a:solidFill>
                <a:schemeClr val="bg1"/>
              </a:solidFill>
              <a:latin typeface="Times New Roman" panose="02020603050405020304" pitchFamily="18" charset="0"/>
              <a:ea typeface="SimSun" panose="02010600030101010101" pitchFamily="2" charset="-122"/>
              <a:cs typeface="Times New Roman" panose="02020603050405020304" pitchFamily="18" charset="0"/>
            </a:endParaRPr>
          </a:p>
          <a:p>
            <a:pPr marL="457200" indent="-228600">
              <a:lnSpc>
                <a:spcPts val="3000"/>
              </a:lnSpc>
              <a:spcBef>
                <a:spcPts val="0"/>
              </a:spcBef>
              <a:spcAft>
                <a:spcPts val="2400"/>
              </a:spcAft>
              <a:buClr>
                <a:srgbClr val="0090D0"/>
              </a:buClr>
              <a:buSzPct val="100000"/>
              <a:buFont typeface="Arial" panose="020B0604020202020204" pitchFamily="34" charset="0"/>
              <a:buChar char="•"/>
            </a:pPr>
            <a:r>
              <a:rPr lang="zh-CN" altLang="en-US" sz="2400" dirty="0">
                <a:solidFill>
                  <a:schemeClr val="bg1"/>
                </a:solidFill>
                <a:latin typeface="Times New Roman" panose="02020603050405020304" pitchFamily="18" charset="0"/>
                <a:ea typeface="SimSun" panose="02010600030101010101" pitchFamily="2" charset="-122"/>
                <a:cs typeface="Times New Roman" panose="02020603050405020304" pitchFamily="18" charset="0"/>
              </a:rPr>
              <a:t>差距分析：专题小组讨论，以审查准备基准</a:t>
            </a:r>
            <a:endParaRPr lang="en-US" altLang="zh-CN" sz="2400" dirty="0">
              <a:solidFill>
                <a:schemeClr val="bg1"/>
              </a:solidFill>
              <a:latin typeface="Times New Roman" panose="02020603050405020304" pitchFamily="18" charset="0"/>
              <a:ea typeface="SimSun" panose="02010600030101010101" pitchFamily="2" charset="-122"/>
              <a:cs typeface="Times New Roman" panose="02020603050405020304" pitchFamily="18" charset="0"/>
            </a:endParaRPr>
          </a:p>
          <a:p>
            <a:pPr marL="457200" indent="-228600">
              <a:lnSpc>
                <a:spcPct val="90000"/>
              </a:lnSpc>
              <a:spcBef>
                <a:spcPts val="0"/>
              </a:spcBef>
              <a:spcAft>
                <a:spcPts val="2400"/>
              </a:spcAft>
              <a:buClr>
                <a:srgbClr val="0090D0"/>
              </a:buClr>
              <a:buSzPct val="100000"/>
              <a:buFont typeface="Arial" panose="020B0604020202020204" pitchFamily="34" charset="0"/>
              <a:buChar char="•"/>
            </a:pPr>
            <a:r>
              <a:rPr lang="zh-CN" altLang="en-US" sz="2400" dirty="0">
                <a:solidFill>
                  <a:schemeClr val="bg1"/>
                </a:solidFill>
                <a:latin typeface="Times New Roman" panose="02020603050405020304" pitchFamily="18" charset="0"/>
                <a:ea typeface="SimSun" panose="02010600030101010101" pitchFamily="2" charset="-122"/>
                <a:cs typeface="Times New Roman" panose="02020603050405020304" pitchFamily="18" charset="0"/>
              </a:rPr>
              <a:t>制定行动计划</a:t>
            </a:r>
            <a:endParaRPr lang="en-US" altLang="zh-CN" sz="2400" dirty="0">
              <a:solidFill>
                <a:schemeClr val="bg1"/>
              </a:solidFill>
              <a:latin typeface="Times New Roman" panose="02020603050405020304" pitchFamily="18" charset="0"/>
              <a:ea typeface="SimSun" panose="02010600030101010101" pitchFamily="2" charset="-122"/>
              <a:cs typeface="Times New Roman" panose="02020603050405020304" pitchFamily="18" charset="0"/>
            </a:endParaRPr>
          </a:p>
          <a:p>
            <a:pPr marL="457200" indent="-228600">
              <a:lnSpc>
                <a:spcPct val="90000"/>
              </a:lnSpc>
              <a:spcBef>
                <a:spcPts val="0"/>
              </a:spcBef>
              <a:spcAft>
                <a:spcPts val="2400"/>
              </a:spcAft>
              <a:buClr>
                <a:srgbClr val="0090D0"/>
              </a:buClr>
              <a:buSzPct val="100000"/>
              <a:buFont typeface="Arial" panose="020B0604020202020204" pitchFamily="34" charset="0"/>
              <a:buChar char="•"/>
            </a:pPr>
            <a:r>
              <a:rPr lang="zh-CN" altLang="en-US" sz="2400" dirty="0">
                <a:solidFill>
                  <a:schemeClr val="bg1"/>
                </a:solidFill>
                <a:latin typeface="Times New Roman" panose="02020603050405020304" pitchFamily="18" charset="0"/>
                <a:ea typeface="SimSun" panose="02010600030101010101" pitchFamily="2" charset="-122"/>
                <a:cs typeface="Times New Roman" panose="02020603050405020304" pitchFamily="18" charset="0"/>
              </a:rPr>
              <a:t>学员评价表</a:t>
            </a:r>
            <a:endParaRPr lang="en-US" sz="2400" dirty="0">
              <a:solidFill>
                <a:schemeClr val="bg1"/>
              </a:solidFill>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6" name="Picture 5" descr="A group of people standing in front of a building&#10;&#10;Description automatically generated">
            <a:extLst>
              <a:ext uri="{FF2B5EF4-FFF2-40B4-BE49-F238E27FC236}">
                <a16:creationId xmlns:a16="http://schemas.microsoft.com/office/drawing/2014/main" id="{8D5A3D6A-A096-6349-AE2A-E0F9CC424BC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6001" y="1582963"/>
            <a:ext cx="5537200" cy="3962559"/>
          </a:xfrm>
          <a:prstGeom prst="rect">
            <a:avLst/>
          </a:prstGeom>
        </p:spPr>
      </p:pic>
      <p:sp>
        <p:nvSpPr>
          <p:cNvPr id="8" name="文本框 7"/>
          <p:cNvSpPr txBox="1"/>
          <p:nvPr/>
        </p:nvSpPr>
        <p:spPr>
          <a:xfrm>
            <a:off x="0" y="6617186"/>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0" name="文本框 9"/>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24</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3" name="文本框 12"/>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687634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日程第二部分</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37203" y="1749779"/>
            <a:ext cx="4442242" cy="3509230"/>
          </a:xfrm>
          <a:prstGeom prst="rect">
            <a:avLst/>
          </a:prstGeom>
          <a:noFill/>
        </p:spPr>
        <p:txBody>
          <a:bodyPr wrap="none" rtlCol="0">
            <a:spAutoFit/>
          </a:bodyPr>
          <a:lstStyle/>
          <a:p>
            <a:pPr lvl="0">
              <a:spcBef>
                <a:spcPts val="700"/>
              </a:spcBef>
              <a:buClr>
                <a:srgbClr val="DD8047"/>
              </a:buClr>
              <a:buSzPct val="60000"/>
              <a:defRPr/>
            </a:pPr>
            <a:r>
              <a:rPr lang="zh-CN" altLang="en-US" sz="2000" b="1" dirty="0">
                <a:solidFill>
                  <a:srgbClr val="0070C0"/>
                </a:solidFill>
                <a:latin typeface="STXihei" panose="02010600040101010101" pitchFamily="2" charset="-122"/>
                <a:ea typeface="STXihei" panose="02010600040101010101" pitchFamily="2" charset="-122"/>
                <a:cs typeface="Calibri" panose="020F0502020204030204" pitchFamily="34" charset="0"/>
              </a:rPr>
              <a:t>第二部分：</a:t>
            </a:r>
            <a:endParaRPr lang="en-GB" sz="2000" b="1" dirty="0">
              <a:solidFill>
                <a:srgbClr val="0070C0"/>
              </a:solidFill>
              <a:latin typeface="STXihei" panose="02010600040101010101" pitchFamily="2" charset="-122"/>
              <a:ea typeface="STXihei" panose="02010600040101010101" pitchFamily="2" charset="-122"/>
              <a:cs typeface="Calibri" panose="020F0502020204030204" pitchFamily="34" charset="0"/>
            </a:endParaRPr>
          </a:p>
          <a:p>
            <a:pPr lvl="0">
              <a:lnSpc>
                <a:spcPts val="28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09:00</a:t>
            </a:r>
            <a:r>
              <a:rPr lang="en-US" sz="2000" dirty="0">
                <a:solidFill>
                  <a:srgbClr val="383838"/>
                </a:solidFill>
                <a:latin typeface="+mj-lt"/>
                <a:cs typeface="Calibri" panose="020F0502020204030204" pitchFamily="34" charset="0"/>
              </a:rPr>
              <a:t>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回顾</a:t>
            </a:r>
            <a:endPar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8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09:15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优势与差距分析</a:t>
            </a:r>
            <a:r>
              <a:rPr lang="zh-CN" altLang="en-US" sz="2000"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a:t>
            </a:r>
            <a:r>
              <a:rPr lang="zh-CN" altLang="en-US" sz="2000" dirty="0">
                <a:solidFill>
                  <a:srgbClr val="383838"/>
                </a:solidFill>
                <a:latin typeface="KaiTi" panose="02010609060101010101" pitchFamily="49" charset="-122"/>
                <a:ea typeface="KaiTi" panose="02010609060101010101" pitchFamily="49" charset="-122"/>
                <a:cs typeface="Times New Roman" panose="02020603050405020304" pitchFamily="18" charset="0"/>
              </a:rPr>
              <a:t>分组讨论</a:t>
            </a:r>
            <a:r>
              <a:rPr lang="zh-CN" altLang="en-US" sz="2000"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a:t>
            </a:r>
            <a:endParaRPr lang="en-US" altLang="zh-CN" sz="2000"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8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10:30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茶歇（</a:t>
            </a: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15</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分钟）</a:t>
            </a:r>
            <a:endPar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8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10:45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行动计划</a:t>
            </a:r>
            <a:r>
              <a:rPr lang="zh-CN" altLang="en-US" sz="2000"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a:t>
            </a:r>
            <a:r>
              <a:rPr lang="zh-CN" altLang="en-US" sz="2000" dirty="0">
                <a:solidFill>
                  <a:srgbClr val="383838"/>
                </a:solidFill>
                <a:latin typeface="KaiTi" panose="02010609060101010101" pitchFamily="49" charset="-122"/>
                <a:ea typeface="KaiTi" panose="02010609060101010101" pitchFamily="49" charset="-122"/>
                <a:cs typeface="Times New Roman" panose="02020603050405020304" pitchFamily="18" charset="0"/>
              </a:rPr>
              <a:t>分组讨论</a:t>
            </a:r>
            <a:r>
              <a:rPr lang="zh-CN" altLang="en-US" sz="2000"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a:t>
            </a:r>
            <a:endParaRPr lang="en-US" sz="2000" i="1"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8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11:30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全体会议汇总</a:t>
            </a:r>
            <a:endPar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8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12:00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总结和后续步骤</a:t>
            </a:r>
            <a:endPar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800"/>
              </a:lnSpc>
              <a:spcBef>
                <a:spcPts val="700"/>
              </a:spcBef>
              <a:buClr>
                <a:srgbClr val="DD8047"/>
              </a:buClr>
              <a:buSzPct val="60000"/>
              <a:defRPr/>
            </a:pPr>
            <a:r>
              <a:rPr 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12:30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闭会</a:t>
            </a:r>
            <a:endParaRPr lang="en-US" sz="2000" dirty="0">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3662" y="2028418"/>
            <a:ext cx="4562939" cy="3032921"/>
          </a:xfrm>
          <a:prstGeom prst="rect">
            <a:avLst/>
          </a:prstGeom>
        </p:spPr>
      </p:pic>
      <p:sp>
        <p:nvSpPr>
          <p:cNvPr id="7" name="文本框 6"/>
          <p:cNvSpPr txBox="1"/>
          <p:nvPr/>
        </p:nvSpPr>
        <p:spPr>
          <a:xfrm>
            <a:off x="0" y="6623460"/>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9" name="文本框 8"/>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25</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1" name="文本框 10"/>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en-US" altLang="zh-CN" dirty="0">
                <a:latin typeface="Times New Roman" panose="02020603050405020304" pitchFamily="18" charset="0"/>
                <a:ea typeface="STXihei" panose="02010600040101010101" pitchFamily="2" charset="-122"/>
                <a:cs typeface="Times New Roman" panose="02020603050405020304" pitchFamily="18" charset="0"/>
              </a:rPr>
              <a:t>COVID-19</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战略防范和应对计划</a:t>
            </a:r>
            <a:endParaRPr lang="en-US"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3" name="Content Placeholder 2">
            <a:extLst>
              <a:ext uri="{FF2B5EF4-FFF2-40B4-BE49-F238E27FC236}">
                <a16:creationId xmlns:a16="http://schemas.microsoft.com/office/drawing/2014/main" id="{78FB3533-94C3-42AF-A3DF-5547AE17C2EF}"/>
              </a:ext>
            </a:extLst>
          </p:cNvPr>
          <p:cNvSpPr>
            <a:spLocks noGrp="1"/>
          </p:cNvSpPr>
          <p:nvPr>
            <p:ph idx="1"/>
          </p:nvPr>
        </p:nvSpPr>
        <p:spPr>
          <a:xfrm>
            <a:off x="838200" y="1017346"/>
            <a:ext cx="7522029" cy="5159617"/>
          </a:xfrm>
        </p:spPr>
        <p:txBody>
          <a:bodyPr>
            <a:normAutofit/>
          </a:bodyPr>
          <a:lstStyle/>
          <a:p>
            <a:pPr algn="just">
              <a:lnSpc>
                <a:spcPts val="3100"/>
              </a:lnSpc>
              <a:spcAft>
                <a:spcPts val="1200"/>
              </a:spcAft>
            </a:pP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战略防范和应对计划</a:t>
            </a: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概述了在国家级为遏制病毒而采取的措施，将在流行病情况发生变化时使用进一步措施进行更新。</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ct val="100000"/>
              </a:lnSpc>
              <a:spcAft>
                <a:spcPts val="2400"/>
              </a:spcAft>
            </a:pPr>
            <a:r>
              <a:rPr lang="zh-CN" altLang="en-US" sz="2400" b="1" dirty="0">
                <a:latin typeface="Times New Roman" panose="02020603050405020304" pitchFamily="18" charset="0"/>
                <a:ea typeface="STXihei" panose="02010600040101010101" pitchFamily="2" charset="-122"/>
                <a:cs typeface="Times New Roman" panose="02020603050405020304" pitchFamily="18" charset="0"/>
              </a:rPr>
              <a:t>该计划将能够有针对性地提高特定能力。</a:t>
            </a:r>
            <a:endParaRPr lang="en-ZA" sz="2400" b="1" dirty="0">
              <a:latin typeface="Times New Roman" panose="02020603050405020304" pitchFamily="18" charset="0"/>
              <a:ea typeface="STXihei" panose="02010600040101010101" pitchFamily="2" charset="-122"/>
              <a:cs typeface="Times New Roman" panose="02020603050405020304" pitchFamily="18" charset="0"/>
            </a:endParaRPr>
          </a:p>
          <a:p>
            <a:pPr algn="just">
              <a:lnSpc>
                <a:spcPts val="3100"/>
              </a:lnSpc>
            </a:pPr>
            <a:r>
              <a:rPr lang="zh-CN" altLang="en-US" sz="2400" u="sng" dirty="0">
                <a:latin typeface="Times New Roman" panose="02020603050405020304" pitchFamily="18" charset="0"/>
                <a:ea typeface="SimSun" panose="02010600030101010101" pitchFamily="2" charset="-122"/>
                <a:cs typeface="Times New Roman" panose="02020603050405020304" pitchFamily="18" charset="0"/>
              </a:rPr>
              <a:t>这方面的信息将帮助国家当局</a:t>
            </a:r>
            <a:endParaRPr lang="en-US" altLang="zh-CN" sz="2400" u="sng"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3100"/>
              </a:lnSpc>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发现主要的差距</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3100"/>
              </a:lnSpc>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开展风险评估</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gn="just">
              <a:lnSpc>
                <a:spcPts val="3100"/>
              </a:lnSpc>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计划应对和控制行动</a:t>
            </a:r>
            <a:r>
              <a:rPr lang="zh-CN" altLang="en-US" sz="2400" dirty="0">
                <a:latin typeface="+mn-lt"/>
                <a:cs typeface="Calibri" panose="020F0502020204030204" pitchFamily="34" charset="0"/>
              </a:rPr>
              <a:t>。</a:t>
            </a:r>
            <a:endParaRPr lang="en-ZA" sz="2400" dirty="0">
              <a:latin typeface="+mn-lt"/>
              <a:cs typeface="Calibri" panose="020F0502020204030204" pitchFamily="34" charset="0"/>
            </a:endParaRP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pic>
        <p:nvPicPr>
          <p:cNvPr id="5" name="Picture 2">
            <a:extLst>
              <a:ext uri="{FF2B5EF4-FFF2-40B4-BE49-F238E27FC236}">
                <a16:creationId xmlns:a16="http://schemas.microsoft.com/office/drawing/2014/main" id="{EF40A15A-C45F-CA49-BDEF-48A678D1D56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60229" y="715843"/>
            <a:ext cx="3658976" cy="5702300"/>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8" name="文本框 7"/>
          <p:cNvSpPr txBox="1"/>
          <p:nvPr/>
        </p:nvSpPr>
        <p:spPr>
          <a:xfrm>
            <a:off x="1132112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26</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9" name="文本框 8"/>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15018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优势和差距分析</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chemeClr val="bg1"/>
                </a:solidFill>
              </a:rPr>
              <a:t>行动计划</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chemeClr val="tx1"/>
                </a:solidFill>
                <a:latin typeface="STXihei" panose="02010600040101010101" pitchFamily="2" charset="-122"/>
                <a:ea typeface="STXihei" panose="02010600040101010101" pitchFamily="2" charset="-122"/>
              </a:rPr>
              <a:t>提出加强贵方系统、计划和程序的想法</a:t>
            </a: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chemeClr val="tx1"/>
                </a:solidFill>
                <a:latin typeface="STXihei" panose="02010600040101010101" pitchFamily="2" charset="-122"/>
                <a:ea typeface="STXihei" panose="02010600040101010101" pitchFamily="2" charset="-122"/>
              </a:rPr>
              <a:t>核对假设情况</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STXihei" panose="02010600040101010101" pitchFamily="2" charset="-122"/>
                <a:ea typeface="STXihei" panose="02010600040101010101" pitchFamily="2" charset="-122"/>
              </a:rPr>
              <a:t>审查优势和差距</a:t>
            </a:r>
          </a:p>
        </p:txBody>
      </p:sp>
      <p:sp>
        <p:nvSpPr>
          <p:cNvPr id="13" name="Rectangle 12">
            <a:extLst>
              <a:ext uri="{FF2B5EF4-FFF2-40B4-BE49-F238E27FC236}">
                <a16:creationId xmlns:a16="http://schemas.microsoft.com/office/drawing/2014/main" id="{26D38A6C-2F8F-4154-AD53-AC19193B93C6}"/>
              </a:ext>
            </a:extLst>
          </p:cNvPr>
          <p:cNvSpPr/>
          <p:nvPr/>
        </p:nvSpPr>
        <p:spPr>
          <a:xfrm>
            <a:off x="5841241" y="1098646"/>
            <a:ext cx="6126480" cy="4663361"/>
          </a:xfrm>
          <a:prstGeom prst="rect">
            <a:avLst/>
          </a:prstGeom>
        </p:spPr>
        <p:txBody>
          <a:bodyPr wrap="square">
            <a:noAutofit/>
          </a:bodyPr>
          <a:lstStyle/>
          <a:p>
            <a:pPr>
              <a:spcAft>
                <a:spcPts val="1200"/>
              </a:spcAft>
            </a:pPr>
            <a:r>
              <a:rPr lang="zh-CN" altLang="en-US" b="1" u="sng" dirty="0">
                <a:latin typeface="+mj-lt"/>
                <a:cs typeface="Calibri" panose="020F0502020204030204" pitchFamily="34" charset="0"/>
              </a:rPr>
              <a:t>任务：</a:t>
            </a:r>
            <a:endParaRPr lang="en-US" b="1" u="sng" dirty="0">
              <a:latin typeface="+mj-lt"/>
              <a:cs typeface="Calibri" panose="020F0502020204030204" pitchFamily="34" charset="0"/>
            </a:endParaRPr>
          </a:p>
          <a:p>
            <a:pPr marL="355600" marR="1014094" lvl="0" indent="-342900" algn="just">
              <a:lnSpc>
                <a:spcPct val="102200"/>
              </a:lnSpc>
              <a:spcBef>
                <a:spcPts val="2185"/>
              </a:spcBef>
              <a:buFontTx/>
              <a:buAutoNum type="arabicPeriod"/>
              <a:tabLst>
                <a:tab pos="354965" algn="l"/>
                <a:tab pos="355600" algn="l"/>
              </a:tabLst>
            </a:pPr>
            <a:r>
              <a:rPr lang="zh-CN" altLang="en-US"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分成小组，将一张纸分成三个部分。</a:t>
            </a:r>
          </a:p>
          <a:p>
            <a:pPr marL="355600" marR="1014094" lvl="0" indent="-342900" algn="just">
              <a:lnSpc>
                <a:spcPct val="102200"/>
              </a:lnSpc>
              <a:spcBef>
                <a:spcPts val="2185"/>
              </a:spcBef>
              <a:buFontTx/>
              <a:buAutoNum type="arabicPeriod"/>
              <a:tabLst>
                <a:tab pos="354965" algn="l"/>
                <a:tab pos="355600" algn="l"/>
              </a:tabLst>
            </a:pPr>
            <a:r>
              <a:rPr lang="zh-CN" altLang="en-US"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查看桌面演练中的准备工作核对清单、您的计划和笔记。</a:t>
            </a:r>
          </a:p>
          <a:p>
            <a:pPr marL="355600" marR="1014094" lvl="0" indent="-342900" algn="just">
              <a:lnSpc>
                <a:spcPct val="102200"/>
              </a:lnSpc>
              <a:spcBef>
                <a:spcPts val="2185"/>
              </a:spcBef>
              <a:buFontTx/>
              <a:buAutoNum type="arabicPeriod"/>
              <a:tabLst>
                <a:tab pos="354965" algn="l"/>
                <a:tab pos="355600" algn="l"/>
              </a:tabLst>
            </a:pPr>
            <a:r>
              <a:rPr lang="zh-CN" altLang="en-US"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讨论须回答的每个部分，并写下您的意见：</a:t>
            </a:r>
          </a:p>
          <a:p>
            <a:pPr marL="812800" marR="1153795" lvl="1" indent="-342900" algn="just" hangingPunct="0">
              <a:lnSpc>
                <a:spcPct val="101099"/>
              </a:lnSpc>
              <a:spcBef>
                <a:spcPts val="1225"/>
              </a:spcBef>
              <a:buFontTx/>
              <a:buChar char="•"/>
              <a:tabLst>
                <a:tab pos="812165" algn="l"/>
                <a:tab pos="812800" algn="l"/>
              </a:tabLst>
            </a:pPr>
            <a:r>
              <a:rPr lang="zh-CN" altLang="en-US"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哪些方面有很好的效果？（成就）</a:t>
            </a:r>
          </a:p>
          <a:p>
            <a:pPr marL="812800" marR="1153795" lvl="1" indent="-342900" algn="just" hangingPunct="0">
              <a:lnSpc>
                <a:spcPct val="101099"/>
              </a:lnSpc>
              <a:spcBef>
                <a:spcPts val="1225"/>
              </a:spcBef>
              <a:buFontTx/>
              <a:buChar char="•"/>
              <a:tabLst>
                <a:tab pos="812165" algn="l"/>
                <a:tab pos="812800" algn="l"/>
              </a:tabLst>
            </a:pPr>
            <a:r>
              <a:rPr lang="zh-CN" altLang="en-US"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哪些方面具有挑战性？（挑战）</a:t>
            </a:r>
            <a:endParaRPr lang="zh-CN" alt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812800" marR="1153795" lvl="1" indent="-342900" algn="just" hangingPunct="0">
              <a:lnSpc>
                <a:spcPct val="101099"/>
              </a:lnSpc>
              <a:spcBef>
                <a:spcPts val="1225"/>
              </a:spcBef>
              <a:buFontTx/>
              <a:buChar char="•"/>
              <a:tabLst>
                <a:tab pos="812165" algn="l"/>
                <a:tab pos="812800" algn="l"/>
              </a:tabLst>
            </a:pPr>
            <a:r>
              <a:rPr lang="zh-CN" altLang="en-US"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有什么建议？（排列优先顺序，以便确定您最重要的三条建议）</a:t>
            </a:r>
            <a:endParaRPr lang="zh-CN" alt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9763730" y="701580"/>
            <a:ext cx="1836457" cy="749356"/>
            <a:chOff x="9978391" y="5342554"/>
            <a:chExt cx="1836457"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68380" y="5542704"/>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75</a:t>
              </a:r>
              <a:r>
                <a:rPr lang="zh-CN" alt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575110" y="5534167"/>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434920" y="5966533"/>
            <a:ext cx="4892722" cy="323165"/>
          </a:xfrm>
          <a:prstGeom prst="rect">
            <a:avLst/>
          </a:prstGeom>
          <a:noFill/>
        </p:spPr>
        <p:txBody>
          <a:bodyPr wrap="square" rtlCol="0">
            <a:spAutoFit/>
          </a:bodyPr>
          <a:lstStyle/>
          <a:p>
            <a:pPr>
              <a:spcBef>
                <a:spcPts val="700"/>
              </a:spcBef>
              <a:buClr>
                <a:srgbClr val="DD8047"/>
              </a:buClr>
              <a:buSzPct val="60000"/>
            </a:pPr>
            <a:r>
              <a:rPr lang="zh-CN" altLang="en-US" sz="1500" dirty="0">
                <a:solidFill>
                  <a:schemeClr val="accent1"/>
                </a:solidFill>
                <a:latin typeface="Times New Roman" panose="02020603050405020304" pitchFamily="18" charset="0"/>
                <a:ea typeface="KaiTi" panose="02010609060101010101" pitchFamily="49" charset="-122"/>
                <a:cs typeface="Times New Roman" panose="02020603050405020304" pitchFamily="18" charset="0"/>
              </a:rPr>
              <a:t>注：行动计划将在下一节课上完成</a:t>
            </a:r>
          </a:p>
        </p:txBody>
      </p:sp>
      <p:sp>
        <p:nvSpPr>
          <p:cNvPr id="17" name="文本框 16"/>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21" name="文本框 20"/>
          <p:cNvSpPr txBox="1"/>
          <p:nvPr/>
        </p:nvSpPr>
        <p:spPr>
          <a:xfrm>
            <a:off x="11327642"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27</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22" name="文本框 21"/>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9885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休息</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pPr algn="ctr" fontAlgn="t"/>
            <a:r>
              <a:rPr lang="en-US"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5" name="Rectangle 4">
            <a:extLst>
              <a:ext uri="{FF2B5EF4-FFF2-40B4-BE49-F238E27FC236}">
                <a16:creationId xmlns:a16="http://schemas.microsoft.com/office/drawing/2014/main" id="{8A53E21E-7CF7-4CC4-8BCD-1B6388A2620A}"/>
              </a:ext>
            </a:extLst>
          </p:cNvPr>
          <p:cNvSpPr/>
          <p:nvPr/>
        </p:nvSpPr>
        <p:spPr>
          <a:xfrm>
            <a:off x="1511808" y="1766993"/>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zh-CN" altLang="en-US" sz="3600" b="1" dirty="0">
                <a:solidFill>
                  <a:schemeClr val="accent1"/>
                </a:solidFill>
                <a:latin typeface="STXihei" panose="02010600040101010101" pitchFamily="2" charset="-122"/>
                <a:ea typeface="STXihei" panose="02010600040101010101" pitchFamily="2" charset="-122"/>
              </a:rPr>
              <a:t>茶歇</a:t>
            </a:r>
            <a:br>
              <a:rPr lang="en-US" altLang="zh-CN" sz="3600" b="1" dirty="0">
                <a:solidFill>
                  <a:schemeClr val="accent1"/>
                </a:solidFill>
                <a:latin typeface="STXihei" panose="02010600040101010101" pitchFamily="2" charset="-122"/>
                <a:ea typeface="STXihei" panose="02010600040101010101" pitchFamily="2" charset="-122"/>
              </a:rPr>
            </a:br>
            <a:r>
              <a:rPr lang="zh-CN" altLang="en-US" sz="3600" b="1" dirty="0">
                <a:solidFill>
                  <a:schemeClr val="accent1"/>
                </a:solidFill>
                <a:latin typeface="STXihei" panose="02010600040101010101" pitchFamily="2" charset="-122"/>
                <a:ea typeface="STXihei" panose="02010600040101010101" pitchFamily="2" charset="-122"/>
              </a:rPr>
              <a:t>（</a:t>
            </a:r>
            <a:r>
              <a:rPr lang="en-US" altLang="zh-CN" sz="3600" b="1" dirty="0">
                <a:solidFill>
                  <a:schemeClr val="accent1"/>
                </a:solidFill>
                <a:latin typeface="Times New Roman" panose="02020603050405020304" pitchFamily="18" charset="0"/>
                <a:ea typeface="STXihei" panose="02010600040101010101" pitchFamily="2" charset="-122"/>
                <a:cs typeface="Times New Roman" panose="02020603050405020304" pitchFamily="18" charset="0"/>
              </a:rPr>
              <a:t>15</a:t>
            </a:r>
            <a:r>
              <a:rPr lang="zh-CN" altLang="en-US" sz="3600" b="1" dirty="0">
                <a:solidFill>
                  <a:schemeClr val="accent1"/>
                </a:solidFill>
                <a:latin typeface="Times New Roman" panose="02020603050405020304" pitchFamily="18" charset="0"/>
                <a:ea typeface="STXihei" panose="02010600040101010101" pitchFamily="2" charset="-122"/>
                <a:cs typeface="Times New Roman" panose="02020603050405020304" pitchFamily="18" charset="0"/>
              </a:rPr>
              <a:t>分钟）</a:t>
            </a:r>
            <a:endParaRPr lang="en-US" sz="3600" b="1" dirty="0">
              <a:solidFill>
                <a:schemeClr val="accent1"/>
              </a:solidFill>
              <a:latin typeface="Times New Roman" panose="02020603050405020304" pitchFamily="18" charset="0"/>
              <a:ea typeface="STXihei" panose="02010600040101010101" pitchFamily="2" charset="-122"/>
              <a:cs typeface="Times New Roman" panose="02020603050405020304" pitchFamily="18" charset="0"/>
            </a:endParaRP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6" name="文本框 5"/>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9" name="文本框 8"/>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28</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0" name="文本框 9"/>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行动计划</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algn="ctr" fontAlgn="t"/>
            <a:r>
              <a:rPr lang="en-US"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dirty="0">
              <a:latin typeface="Times New Roman" panose="02020603050405020304" pitchFamily="18" charset="0"/>
              <a:ea typeface="STXihei" panose="02010600040101010101" pitchFamily="2" charset="-122"/>
              <a:cs typeface="Times New Roman" panose="02020603050405020304" pitchFamily="18" charset="0"/>
            </a:endParaRPr>
          </a:p>
        </p:txBody>
      </p:sp>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1836457" cy="749356"/>
            <a:chOff x="9978391" y="5342554"/>
            <a:chExt cx="1836457"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45</a:t>
              </a:r>
              <a:r>
                <a:rPr lang="zh-CN" alt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p:txBody>
        </p:sp>
      </p:grpSp>
      <p:pic>
        <p:nvPicPr>
          <p:cNvPr id="6" name="Picture 5" descr="A picture containing drawing&#10;&#10;Description automatically generated">
            <a:extLst>
              <a:ext uri="{FF2B5EF4-FFF2-40B4-BE49-F238E27FC236}">
                <a16:creationId xmlns:a16="http://schemas.microsoft.com/office/drawing/2014/main" id="{7E092CC0-BC73-104B-8C26-117A3FA477A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1235" y="1905435"/>
            <a:ext cx="3005101" cy="3047130"/>
          </a:xfrm>
          <a:prstGeom prst="rect">
            <a:avLst/>
          </a:prstGeom>
        </p:spPr>
      </p:pic>
      <p:pic>
        <p:nvPicPr>
          <p:cNvPr id="8" name="Picture 7" descr="Table, calendar&#10;&#10;Description automatically generated">
            <a:extLst>
              <a:ext uri="{FF2B5EF4-FFF2-40B4-BE49-F238E27FC236}">
                <a16:creationId xmlns:a16="http://schemas.microsoft.com/office/drawing/2014/main" id="{6D994D60-444B-E740-9212-1094D672C3B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84624" y="1474174"/>
            <a:ext cx="7106434" cy="3889332"/>
          </a:xfrm>
          <a:prstGeom prst="rect">
            <a:avLst/>
          </a:prstGeom>
        </p:spPr>
      </p:pic>
      <p:sp>
        <p:nvSpPr>
          <p:cNvPr id="9" name="文本框 8"/>
          <p:cNvSpPr txBox="1"/>
          <p:nvPr/>
        </p:nvSpPr>
        <p:spPr>
          <a:xfrm>
            <a:off x="3657600" y="1554480"/>
            <a:ext cx="1554480" cy="640080"/>
          </a:xfrm>
          <a:prstGeom prst="rect">
            <a:avLst/>
          </a:prstGeom>
          <a:solidFill>
            <a:srgbClr val="C00000"/>
          </a:solidFill>
        </p:spPr>
        <p:txBody>
          <a:bodyPr wrap="square" rtlCol="0">
            <a:spAutoFit/>
          </a:bodyPr>
          <a:lstStyle/>
          <a:p>
            <a:pPr algn="ctr"/>
            <a:r>
              <a:rPr lang="zh-CN" altLang="en-US" b="1" dirty="0">
                <a:solidFill>
                  <a:schemeClr val="bg1"/>
                </a:solidFill>
                <a:latin typeface="STXihei" panose="02010600040101010101" pitchFamily="2" charset="-122"/>
                <a:ea typeface="STXihei" panose="02010600040101010101" pitchFamily="2" charset="-122"/>
              </a:rPr>
              <a:t>主要挑战</a:t>
            </a:r>
            <a:r>
              <a:rPr lang="en-US" altLang="zh-CN" b="1" dirty="0">
                <a:solidFill>
                  <a:schemeClr val="bg1"/>
                </a:solidFill>
                <a:latin typeface="STXihei" panose="02010600040101010101" pitchFamily="2" charset="-122"/>
                <a:ea typeface="STXihei" panose="02010600040101010101" pitchFamily="2" charset="-122"/>
              </a:rPr>
              <a:t>/</a:t>
            </a:r>
            <a:br>
              <a:rPr lang="en-US" altLang="zh-CN" b="1" dirty="0">
                <a:solidFill>
                  <a:schemeClr val="bg1"/>
                </a:solidFill>
                <a:latin typeface="STXihei" panose="02010600040101010101" pitchFamily="2" charset="-122"/>
                <a:ea typeface="STXihei" panose="02010600040101010101" pitchFamily="2" charset="-122"/>
              </a:rPr>
            </a:br>
            <a:r>
              <a:rPr lang="zh-CN" altLang="en-US" b="1" dirty="0">
                <a:solidFill>
                  <a:schemeClr val="bg1"/>
                </a:solidFill>
                <a:latin typeface="STXihei" panose="02010600040101010101" pitchFamily="2" charset="-122"/>
                <a:ea typeface="STXihei" panose="02010600040101010101" pitchFamily="2" charset="-122"/>
              </a:rPr>
              <a:t>差距</a:t>
            </a:r>
          </a:p>
        </p:txBody>
      </p:sp>
      <p:sp>
        <p:nvSpPr>
          <p:cNvPr id="10" name="文本框 9"/>
          <p:cNvSpPr txBox="1"/>
          <p:nvPr/>
        </p:nvSpPr>
        <p:spPr>
          <a:xfrm>
            <a:off x="5204910" y="1559263"/>
            <a:ext cx="2088142" cy="640080"/>
          </a:xfrm>
          <a:prstGeom prst="rect">
            <a:avLst/>
          </a:prstGeom>
          <a:solidFill>
            <a:srgbClr val="C00000"/>
          </a:solidFill>
        </p:spPr>
        <p:txBody>
          <a:bodyPr wrap="square" rtlCol="0">
            <a:spAutoFit/>
          </a:bodyPr>
          <a:lstStyle/>
          <a:p>
            <a:pPr algn="ctr"/>
            <a:r>
              <a:rPr lang="zh-CN" altLang="en-US" b="1" dirty="0">
                <a:solidFill>
                  <a:schemeClr val="bg1"/>
                </a:solidFill>
                <a:latin typeface="STXihei" panose="02010600040101010101" pitchFamily="2" charset="-122"/>
                <a:ea typeface="STXihei" panose="02010600040101010101" pitchFamily="2" charset="-122"/>
              </a:rPr>
              <a:t>建议的解决方案</a:t>
            </a:r>
            <a:endParaRPr lang="en-US" altLang="zh-CN" b="1" dirty="0">
              <a:solidFill>
                <a:schemeClr val="bg1"/>
              </a:solidFill>
              <a:latin typeface="STXihei" panose="02010600040101010101" pitchFamily="2" charset="-122"/>
              <a:ea typeface="STXihei" panose="02010600040101010101" pitchFamily="2" charset="-122"/>
            </a:endParaRPr>
          </a:p>
          <a:p>
            <a:pPr algn="ctr"/>
            <a:endParaRPr lang="zh-CN" altLang="en-US" b="1" dirty="0">
              <a:solidFill>
                <a:schemeClr val="bg1"/>
              </a:solidFill>
            </a:endParaRPr>
          </a:p>
        </p:txBody>
      </p:sp>
      <p:sp>
        <p:nvSpPr>
          <p:cNvPr id="11" name="文本框 10"/>
          <p:cNvSpPr txBox="1"/>
          <p:nvPr/>
        </p:nvSpPr>
        <p:spPr>
          <a:xfrm>
            <a:off x="7293052" y="1535133"/>
            <a:ext cx="1828800" cy="646331"/>
          </a:xfrm>
          <a:prstGeom prst="rect">
            <a:avLst/>
          </a:prstGeom>
          <a:solidFill>
            <a:srgbClr val="C00000"/>
          </a:solidFill>
        </p:spPr>
        <p:txBody>
          <a:bodyPr wrap="square" rtlCol="0">
            <a:spAutoFit/>
          </a:bodyPr>
          <a:lstStyle/>
          <a:p>
            <a:pPr algn="ctr">
              <a:spcAft>
                <a:spcPts val="200"/>
              </a:spcAft>
            </a:pPr>
            <a:r>
              <a:rPr lang="zh-CN" altLang="en-US" b="1" dirty="0">
                <a:solidFill>
                  <a:schemeClr val="bg1"/>
                </a:solidFill>
                <a:latin typeface="STXihei" panose="02010600040101010101" pitchFamily="2" charset="-122"/>
                <a:ea typeface="STXihei" panose="02010600040101010101" pitchFamily="2" charset="-122"/>
              </a:rPr>
              <a:t>解决问题的</a:t>
            </a:r>
            <a:br>
              <a:rPr lang="en-US" altLang="zh-CN" b="1" dirty="0">
                <a:solidFill>
                  <a:schemeClr val="bg1"/>
                </a:solidFill>
                <a:latin typeface="STXihei" panose="02010600040101010101" pitchFamily="2" charset="-122"/>
                <a:ea typeface="STXihei" panose="02010600040101010101" pitchFamily="2" charset="-122"/>
              </a:rPr>
            </a:br>
            <a:r>
              <a:rPr lang="zh-CN" altLang="en-US" b="1" dirty="0">
                <a:solidFill>
                  <a:schemeClr val="bg1"/>
                </a:solidFill>
                <a:latin typeface="STXihei" panose="02010600040101010101" pitchFamily="2" charset="-122"/>
                <a:ea typeface="STXihei" panose="02010600040101010101" pitchFamily="2" charset="-122"/>
              </a:rPr>
              <a:t>时间安排</a:t>
            </a:r>
          </a:p>
        </p:txBody>
      </p:sp>
      <p:sp>
        <p:nvSpPr>
          <p:cNvPr id="12" name="文本框 11"/>
          <p:cNvSpPr txBox="1"/>
          <p:nvPr/>
        </p:nvSpPr>
        <p:spPr>
          <a:xfrm>
            <a:off x="9121852" y="1535133"/>
            <a:ext cx="1645920" cy="640080"/>
          </a:xfrm>
          <a:prstGeom prst="rect">
            <a:avLst/>
          </a:prstGeom>
          <a:solidFill>
            <a:srgbClr val="C00000"/>
          </a:solidFill>
        </p:spPr>
        <p:txBody>
          <a:bodyPr wrap="square" rtlCol="0">
            <a:spAutoFit/>
          </a:bodyPr>
          <a:lstStyle/>
          <a:p>
            <a:pPr algn="ctr"/>
            <a:r>
              <a:rPr lang="zh-CN" altLang="en-US" b="1" dirty="0">
                <a:solidFill>
                  <a:schemeClr val="bg1"/>
                </a:solidFill>
                <a:latin typeface="STXihei" panose="02010600040101010101" pitchFamily="2" charset="-122"/>
                <a:ea typeface="STXihei" panose="02010600040101010101" pitchFamily="2" charset="-122"/>
              </a:rPr>
              <a:t>负责单位</a:t>
            </a:r>
            <a:endParaRPr lang="zh-CN" altLang="en-US" b="1" dirty="0">
              <a:solidFill>
                <a:schemeClr val="bg1"/>
              </a:solidFill>
            </a:endParaRPr>
          </a:p>
        </p:txBody>
      </p:sp>
      <p:sp>
        <p:nvSpPr>
          <p:cNvPr id="13" name="文本框 12"/>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5" name="文本框 14"/>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29</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6" name="文本框 15"/>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174661" y="5651615"/>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世卫组织的最新形势报告</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10" name="Rectangle 9">
            <a:extLst>
              <a:ext uri="{FF2B5EF4-FFF2-40B4-BE49-F238E27FC236}">
                <a16:creationId xmlns:a16="http://schemas.microsoft.com/office/drawing/2014/main" id="{04F871DA-2632-4765-A38B-969A64757D61}"/>
              </a:ext>
            </a:extLst>
          </p:cNvPr>
          <p:cNvSpPr/>
          <p:nvPr/>
        </p:nvSpPr>
        <p:spPr>
          <a:xfrm>
            <a:off x="413865" y="2598002"/>
            <a:ext cx="6226965" cy="2675038"/>
          </a:xfrm>
          <a:prstGeom prst="rect">
            <a:avLst/>
          </a:prstGeom>
        </p:spPr>
        <p:txBody>
          <a:bodyPr wrap="square" bIns="72000">
            <a:noAutofit/>
          </a:bodyPr>
          <a:lstStyle/>
          <a:p>
            <a:pPr>
              <a:lnSpc>
                <a:spcPts val="3700"/>
              </a:lnSpc>
              <a:spcAft>
                <a:spcPts val="600"/>
              </a:spcAft>
            </a:pPr>
            <a:r>
              <a:rPr lang="zh-CN" altLang="en-US" sz="2800" b="1" dirty="0">
                <a:latin typeface="STXihei" panose="02010600040101010101" pitchFamily="2" charset="-122"/>
                <a:ea typeface="STXihei" panose="02010600040101010101" pitchFamily="2" charset="-122"/>
              </a:rPr>
              <a:t>局势正在迅速演变。</a:t>
            </a:r>
            <a:endParaRPr lang="en-US" altLang="zh-CN" sz="2800" b="1" dirty="0">
              <a:latin typeface="STXihei" panose="02010600040101010101" pitchFamily="2" charset="-122"/>
              <a:ea typeface="STXihei" panose="02010600040101010101" pitchFamily="2" charset="-122"/>
            </a:endParaRPr>
          </a:p>
          <a:p>
            <a:pPr>
              <a:lnSpc>
                <a:spcPts val="3700"/>
              </a:lnSpc>
              <a:spcAft>
                <a:spcPts val="600"/>
              </a:spcAft>
            </a:pPr>
            <a:r>
              <a:rPr lang="zh-CN" altLang="en-US" sz="2800" dirty="0">
                <a:latin typeface="SimSun" panose="02010600030101010101" pitchFamily="2" charset="-122"/>
                <a:ea typeface="SimSun" panose="02010600030101010101" pitchFamily="2" charset="-122"/>
              </a:rPr>
              <a:t>让我们来看看</a:t>
            </a:r>
            <a:br>
              <a:rPr lang="en-US" altLang="zh-CN" sz="2800" dirty="0">
                <a:latin typeface="SimSun" panose="02010600030101010101" pitchFamily="2" charset="-122"/>
                <a:ea typeface="SimSun" panose="02010600030101010101" pitchFamily="2" charset="-122"/>
              </a:rPr>
            </a:br>
            <a:r>
              <a:rPr lang="zh-CN" altLang="en-US" sz="2800" dirty="0">
                <a:latin typeface="SimSun" panose="02010600030101010101" pitchFamily="2" charset="-122"/>
                <a:ea typeface="SimSun" panose="02010600030101010101" pitchFamily="2" charset="-122"/>
              </a:rPr>
              <a:t>世卫组织的最新形势报告。</a:t>
            </a:r>
            <a:endParaRPr lang="en-US" sz="2800" dirty="0">
              <a:latin typeface="SimSun" panose="02010600030101010101" pitchFamily="2" charset="-122"/>
              <a:ea typeface="SimSun" panose="02010600030101010101" pitchFamily="2" charset="-122"/>
            </a:endParaRPr>
          </a:p>
        </p:txBody>
      </p:sp>
      <p:pic>
        <p:nvPicPr>
          <p:cNvPr id="5" name="Picture 4" descr="Graphical user interface, website&#10;&#10;Description automatically generated">
            <a:extLst>
              <a:ext uri="{FF2B5EF4-FFF2-40B4-BE49-F238E27FC236}">
                <a16:creationId xmlns:a16="http://schemas.microsoft.com/office/drawing/2014/main" id="{6B4298F1-BA16-8C44-8468-8F758BBD24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551112" y="1372267"/>
            <a:ext cx="4338581" cy="4113466"/>
          </a:xfrm>
          <a:prstGeom prst="rect">
            <a:avLst/>
          </a:prstGeom>
        </p:spPr>
      </p:pic>
      <p:sp>
        <p:nvSpPr>
          <p:cNvPr id="7" name="文本框 6"/>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STXihei" panose="02010600040101010101" pitchFamily="2" charset="-122"/>
                <a:ea typeface="STXihei" panose="02010600040101010101" pitchFamily="2" charset="-122"/>
              </a:rPr>
              <a:t>模拟演练</a:t>
            </a:r>
          </a:p>
        </p:txBody>
      </p:sp>
      <p:sp>
        <p:nvSpPr>
          <p:cNvPr id="9" name="文本框 8"/>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3</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1" name="文本框 10"/>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zh-CN" altLang="en-US" dirty="0"/>
              <a:t>汇总</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fontAlgn="t"/>
            <a:r>
              <a:rPr lang="en-US"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dirty="0">
              <a:latin typeface="Times New Roman" panose="02020603050405020304" pitchFamily="18" charset="0"/>
              <a:ea typeface="STXihei" panose="02010600040101010101" pitchFamily="2" charset="-122"/>
              <a:cs typeface="Times New Roman" panose="02020603050405020304" pitchFamily="18" charset="0"/>
            </a:endParaRPr>
          </a:p>
        </p:txBody>
      </p:sp>
      <p:pic>
        <p:nvPicPr>
          <p:cNvPr id="10" name="Picture 9">
            <a:extLst>
              <a:ext uri="{FF2B5EF4-FFF2-40B4-BE49-F238E27FC236}">
                <a16:creationId xmlns:a16="http://schemas.microsoft.com/office/drawing/2014/main" id="{E1AD7759-B5A2-482F-A7FD-AD82059F22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9357" y="1292037"/>
            <a:ext cx="3760096" cy="2048183"/>
          </a:xfrm>
          <a:prstGeom prst="rect">
            <a:avLst/>
          </a:prstGeom>
        </p:spPr>
      </p:pic>
      <p:pic>
        <p:nvPicPr>
          <p:cNvPr id="11" name="Picture 10">
            <a:extLst>
              <a:ext uri="{FF2B5EF4-FFF2-40B4-BE49-F238E27FC236}">
                <a16:creationId xmlns:a16="http://schemas.microsoft.com/office/drawing/2014/main" id="{6AAE8E30-4541-49CC-95C0-A89E91DC80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46371" y="1960715"/>
            <a:ext cx="3760096" cy="2048183"/>
          </a:xfrm>
          <a:prstGeom prst="rect">
            <a:avLst/>
          </a:prstGeom>
        </p:spPr>
      </p:pic>
      <p:pic>
        <p:nvPicPr>
          <p:cNvPr id="12" name="Picture 11">
            <a:extLst>
              <a:ext uri="{FF2B5EF4-FFF2-40B4-BE49-F238E27FC236}">
                <a16:creationId xmlns:a16="http://schemas.microsoft.com/office/drawing/2014/main" id="{15DD8DEF-FCD3-4AC2-B786-898C4ED788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54969" y="2595596"/>
            <a:ext cx="3760096" cy="2048183"/>
          </a:xfrm>
          <a:prstGeom prst="rect">
            <a:avLst/>
          </a:prstGeom>
        </p:spPr>
      </p:pic>
      <p:sp>
        <p:nvSpPr>
          <p:cNvPr id="7" name="文本框 6"/>
          <p:cNvSpPr txBox="1"/>
          <p:nvPr/>
        </p:nvSpPr>
        <p:spPr>
          <a:xfrm>
            <a:off x="5136019" y="1274322"/>
            <a:ext cx="781708" cy="338554"/>
          </a:xfrm>
          <a:prstGeom prst="rect">
            <a:avLst/>
          </a:prstGeom>
          <a:solidFill>
            <a:srgbClr val="C00000"/>
          </a:solidFill>
        </p:spPr>
        <p:txBody>
          <a:bodyPr wrap="square" rtlCol="0">
            <a:spAutoFit/>
          </a:bodyPr>
          <a:lstStyle/>
          <a:p>
            <a:pPr algn="ctr"/>
            <a:r>
              <a:rPr lang="zh-CN" altLang="en-US" sz="800" b="1" dirty="0">
                <a:solidFill>
                  <a:schemeClr val="bg1"/>
                </a:solidFill>
              </a:rPr>
              <a:t>主要挑战</a:t>
            </a:r>
            <a:r>
              <a:rPr lang="en-US" altLang="zh-CN" sz="800" b="1" dirty="0">
                <a:solidFill>
                  <a:schemeClr val="bg1"/>
                </a:solidFill>
              </a:rPr>
              <a:t>/</a:t>
            </a:r>
            <a:br>
              <a:rPr lang="en-US" altLang="zh-CN" sz="800" b="1" dirty="0">
                <a:solidFill>
                  <a:schemeClr val="bg1"/>
                </a:solidFill>
              </a:rPr>
            </a:br>
            <a:r>
              <a:rPr lang="zh-CN" altLang="en-US" sz="800" b="1" dirty="0">
                <a:solidFill>
                  <a:schemeClr val="bg1"/>
                </a:solidFill>
              </a:rPr>
              <a:t>差距</a:t>
            </a:r>
          </a:p>
        </p:txBody>
      </p:sp>
      <p:sp>
        <p:nvSpPr>
          <p:cNvPr id="8" name="文本框 7"/>
          <p:cNvSpPr txBox="1"/>
          <p:nvPr/>
        </p:nvSpPr>
        <p:spPr>
          <a:xfrm>
            <a:off x="6260207" y="1997067"/>
            <a:ext cx="822960" cy="338554"/>
          </a:xfrm>
          <a:prstGeom prst="rect">
            <a:avLst/>
          </a:prstGeom>
          <a:solidFill>
            <a:srgbClr val="C00000"/>
          </a:solidFill>
        </p:spPr>
        <p:txBody>
          <a:bodyPr wrap="square" rtlCol="0">
            <a:spAutoFit/>
          </a:bodyPr>
          <a:lstStyle/>
          <a:p>
            <a:pPr algn="ctr"/>
            <a:r>
              <a:rPr lang="zh-CN" altLang="en-US" sz="800" b="1" dirty="0">
                <a:solidFill>
                  <a:schemeClr val="bg1"/>
                </a:solidFill>
              </a:rPr>
              <a:t>主要挑战</a:t>
            </a:r>
            <a:r>
              <a:rPr lang="en-US" altLang="zh-CN" sz="800" b="1" dirty="0">
                <a:solidFill>
                  <a:schemeClr val="bg1"/>
                </a:solidFill>
              </a:rPr>
              <a:t>/</a:t>
            </a:r>
            <a:br>
              <a:rPr lang="en-US" altLang="zh-CN" sz="800" b="1" dirty="0">
                <a:solidFill>
                  <a:schemeClr val="bg1"/>
                </a:solidFill>
              </a:rPr>
            </a:br>
            <a:r>
              <a:rPr lang="zh-CN" altLang="en-US" sz="800" b="1" dirty="0">
                <a:solidFill>
                  <a:schemeClr val="bg1"/>
                </a:solidFill>
              </a:rPr>
              <a:t>差距</a:t>
            </a:r>
          </a:p>
        </p:txBody>
      </p:sp>
      <p:sp>
        <p:nvSpPr>
          <p:cNvPr id="9" name="文本框 8"/>
          <p:cNvSpPr txBox="1"/>
          <p:nvPr/>
        </p:nvSpPr>
        <p:spPr>
          <a:xfrm>
            <a:off x="7394572" y="2623283"/>
            <a:ext cx="827516" cy="338554"/>
          </a:xfrm>
          <a:prstGeom prst="rect">
            <a:avLst/>
          </a:prstGeom>
          <a:solidFill>
            <a:srgbClr val="C00000"/>
          </a:solidFill>
        </p:spPr>
        <p:txBody>
          <a:bodyPr wrap="square" rtlCol="0">
            <a:spAutoFit/>
          </a:bodyPr>
          <a:lstStyle/>
          <a:p>
            <a:pPr algn="ctr"/>
            <a:r>
              <a:rPr lang="zh-CN" altLang="en-US" sz="800" b="1" dirty="0">
                <a:solidFill>
                  <a:schemeClr val="bg1"/>
                </a:solidFill>
              </a:rPr>
              <a:t>主要挑战</a:t>
            </a:r>
            <a:r>
              <a:rPr lang="en-US" altLang="zh-CN" sz="800" b="1" dirty="0">
                <a:solidFill>
                  <a:schemeClr val="bg1"/>
                </a:solidFill>
              </a:rPr>
              <a:t>/</a:t>
            </a:r>
            <a:br>
              <a:rPr lang="en-US" altLang="zh-CN" sz="800" b="1" dirty="0">
                <a:solidFill>
                  <a:schemeClr val="bg1"/>
                </a:solidFill>
              </a:rPr>
            </a:br>
            <a:r>
              <a:rPr lang="zh-CN" altLang="en-US" sz="800" b="1" dirty="0">
                <a:solidFill>
                  <a:schemeClr val="bg1"/>
                </a:solidFill>
              </a:rPr>
              <a:t>差距</a:t>
            </a:r>
          </a:p>
        </p:txBody>
      </p:sp>
      <p:sp>
        <p:nvSpPr>
          <p:cNvPr id="13" name="文本框 12"/>
          <p:cNvSpPr txBox="1"/>
          <p:nvPr/>
        </p:nvSpPr>
        <p:spPr>
          <a:xfrm>
            <a:off x="5932842" y="1329732"/>
            <a:ext cx="1097280" cy="274320"/>
          </a:xfrm>
          <a:prstGeom prst="rect">
            <a:avLst/>
          </a:prstGeom>
          <a:solidFill>
            <a:srgbClr val="C00000"/>
          </a:solidFill>
        </p:spPr>
        <p:txBody>
          <a:bodyPr wrap="square" rtlCol="0">
            <a:spAutoFit/>
          </a:bodyPr>
          <a:lstStyle/>
          <a:p>
            <a:pPr algn="ctr"/>
            <a:r>
              <a:rPr lang="zh-CN" altLang="en-US" sz="800" b="1" dirty="0">
                <a:solidFill>
                  <a:schemeClr val="bg1"/>
                </a:solidFill>
              </a:rPr>
              <a:t>建议的解决方案</a:t>
            </a:r>
            <a:endParaRPr lang="zh-CN" altLang="en-US" b="1" dirty="0">
              <a:solidFill>
                <a:schemeClr val="bg1"/>
              </a:solidFill>
            </a:endParaRPr>
          </a:p>
        </p:txBody>
      </p:sp>
      <p:sp>
        <p:nvSpPr>
          <p:cNvPr id="14" name="文本框 13"/>
          <p:cNvSpPr txBox="1"/>
          <p:nvPr/>
        </p:nvSpPr>
        <p:spPr>
          <a:xfrm>
            <a:off x="8301674" y="2619860"/>
            <a:ext cx="1005840" cy="274320"/>
          </a:xfrm>
          <a:prstGeom prst="rect">
            <a:avLst/>
          </a:prstGeom>
          <a:solidFill>
            <a:srgbClr val="C00000"/>
          </a:solidFill>
        </p:spPr>
        <p:txBody>
          <a:bodyPr wrap="square" rtlCol="0">
            <a:spAutoFit/>
          </a:bodyPr>
          <a:lstStyle/>
          <a:p>
            <a:pPr algn="ctr"/>
            <a:r>
              <a:rPr lang="zh-CN" altLang="en-US" sz="800" b="1" dirty="0">
                <a:solidFill>
                  <a:schemeClr val="bg1"/>
                </a:solidFill>
              </a:rPr>
              <a:t>建议的解决方案</a:t>
            </a:r>
            <a:endParaRPr lang="zh-CN" altLang="en-US" b="1" dirty="0">
              <a:solidFill>
                <a:schemeClr val="bg1"/>
              </a:solidFill>
            </a:endParaRPr>
          </a:p>
        </p:txBody>
      </p:sp>
      <p:sp>
        <p:nvSpPr>
          <p:cNvPr id="15" name="文本框 14"/>
          <p:cNvSpPr txBox="1"/>
          <p:nvPr/>
        </p:nvSpPr>
        <p:spPr>
          <a:xfrm>
            <a:off x="7207179" y="2000232"/>
            <a:ext cx="935289" cy="277923"/>
          </a:xfrm>
          <a:prstGeom prst="rect">
            <a:avLst/>
          </a:prstGeom>
          <a:solidFill>
            <a:srgbClr val="C00000"/>
          </a:solidFill>
        </p:spPr>
        <p:txBody>
          <a:bodyPr wrap="square" rtlCol="0">
            <a:spAutoFit/>
          </a:bodyPr>
          <a:lstStyle/>
          <a:p>
            <a:pPr algn="ctr"/>
            <a:r>
              <a:rPr lang="zh-CN" altLang="en-US" sz="800" b="1" dirty="0">
                <a:solidFill>
                  <a:schemeClr val="bg1"/>
                </a:solidFill>
              </a:rPr>
              <a:t>建议的解决方案</a:t>
            </a:r>
            <a:endParaRPr lang="zh-CN" altLang="en-US" b="1" dirty="0">
              <a:solidFill>
                <a:schemeClr val="bg1"/>
              </a:solidFill>
            </a:endParaRPr>
          </a:p>
        </p:txBody>
      </p:sp>
      <p:sp>
        <p:nvSpPr>
          <p:cNvPr id="16" name="文本框 15"/>
          <p:cNvSpPr txBox="1"/>
          <p:nvPr/>
        </p:nvSpPr>
        <p:spPr>
          <a:xfrm>
            <a:off x="7098448" y="1317716"/>
            <a:ext cx="918646" cy="338554"/>
          </a:xfrm>
          <a:prstGeom prst="rect">
            <a:avLst/>
          </a:prstGeom>
          <a:solidFill>
            <a:srgbClr val="C00000"/>
          </a:solidFill>
        </p:spPr>
        <p:txBody>
          <a:bodyPr wrap="square" rtlCol="0">
            <a:spAutoFit/>
          </a:bodyPr>
          <a:lstStyle/>
          <a:p>
            <a:pPr algn="ctr"/>
            <a:r>
              <a:rPr lang="zh-CN" altLang="en-US" sz="800" b="1" dirty="0">
                <a:solidFill>
                  <a:schemeClr val="bg1"/>
                </a:solidFill>
              </a:rPr>
              <a:t>解决问题的</a:t>
            </a:r>
            <a:br>
              <a:rPr lang="en-US" altLang="zh-CN" sz="800" b="1" dirty="0">
                <a:solidFill>
                  <a:schemeClr val="bg1"/>
                </a:solidFill>
              </a:rPr>
            </a:br>
            <a:r>
              <a:rPr lang="zh-CN" altLang="en-US" sz="800" b="1" dirty="0">
                <a:solidFill>
                  <a:schemeClr val="bg1"/>
                </a:solidFill>
              </a:rPr>
              <a:t>时间安排</a:t>
            </a:r>
          </a:p>
        </p:txBody>
      </p:sp>
      <p:sp>
        <p:nvSpPr>
          <p:cNvPr id="17" name="文本框 16"/>
          <p:cNvSpPr txBox="1"/>
          <p:nvPr/>
        </p:nvSpPr>
        <p:spPr>
          <a:xfrm>
            <a:off x="8240181" y="1948503"/>
            <a:ext cx="918646" cy="338554"/>
          </a:xfrm>
          <a:prstGeom prst="rect">
            <a:avLst/>
          </a:prstGeom>
          <a:solidFill>
            <a:srgbClr val="C00000"/>
          </a:solidFill>
        </p:spPr>
        <p:txBody>
          <a:bodyPr wrap="square" rtlCol="0">
            <a:spAutoFit/>
          </a:bodyPr>
          <a:lstStyle/>
          <a:p>
            <a:pPr algn="ctr"/>
            <a:r>
              <a:rPr lang="zh-CN" altLang="en-US" sz="800" b="1" dirty="0">
                <a:solidFill>
                  <a:schemeClr val="bg1"/>
                </a:solidFill>
              </a:rPr>
              <a:t>解决问题的</a:t>
            </a:r>
            <a:br>
              <a:rPr lang="en-US" altLang="zh-CN" sz="800" b="1" dirty="0">
                <a:solidFill>
                  <a:schemeClr val="bg1"/>
                </a:solidFill>
              </a:rPr>
            </a:br>
            <a:r>
              <a:rPr lang="zh-CN" altLang="en-US" sz="800" b="1" dirty="0">
                <a:solidFill>
                  <a:schemeClr val="bg1"/>
                </a:solidFill>
              </a:rPr>
              <a:t>时间安排</a:t>
            </a:r>
          </a:p>
        </p:txBody>
      </p:sp>
      <p:sp>
        <p:nvSpPr>
          <p:cNvPr id="18" name="文本框 17"/>
          <p:cNvSpPr txBox="1"/>
          <p:nvPr/>
        </p:nvSpPr>
        <p:spPr>
          <a:xfrm>
            <a:off x="9380298" y="2595596"/>
            <a:ext cx="918646" cy="338554"/>
          </a:xfrm>
          <a:prstGeom prst="rect">
            <a:avLst/>
          </a:prstGeom>
          <a:solidFill>
            <a:srgbClr val="C00000"/>
          </a:solidFill>
        </p:spPr>
        <p:txBody>
          <a:bodyPr wrap="square" rtlCol="0">
            <a:spAutoFit/>
          </a:bodyPr>
          <a:lstStyle/>
          <a:p>
            <a:pPr algn="ctr"/>
            <a:r>
              <a:rPr lang="zh-CN" altLang="en-US" sz="800" b="1" dirty="0">
                <a:solidFill>
                  <a:schemeClr val="bg1"/>
                </a:solidFill>
              </a:rPr>
              <a:t>解决问题的</a:t>
            </a:r>
            <a:br>
              <a:rPr lang="en-US" altLang="zh-CN" sz="800" b="1" dirty="0">
                <a:solidFill>
                  <a:schemeClr val="bg1"/>
                </a:solidFill>
              </a:rPr>
            </a:br>
            <a:r>
              <a:rPr lang="zh-CN" altLang="en-US" sz="800" b="1" dirty="0">
                <a:solidFill>
                  <a:schemeClr val="bg1"/>
                </a:solidFill>
              </a:rPr>
              <a:t>时间安排</a:t>
            </a:r>
          </a:p>
        </p:txBody>
      </p:sp>
      <p:sp>
        <p:nvSpPr>
          <p:cNvPr id="19" name="文本框 18"/>
          <p:cNvSpPr txBox="1"/>
          <p:nvPr/>
        </p:nvSpPr>
        <p:spPr>
          <a:xfrm>
            <a:off x="8046720" y="1329731"/>
            <a:ext cx="822960" cy="275768"/>
          </a:xfrm>
          <a:prstGeom prst="rect">
            <a:avLst/>
          </a:prstGeom>
          <a:solidFill>
            <a:srgbClr val="C00000"/>
          </a:solidFill>
        </p:spPr>
        <p:txBody>
          <a:bodyPr wrap="square" rtlCol="0">
            <a:spAutoFit/>
          </a:bodyPr>
          <a:lstStyle/>
          <a:p>
            <a:pPr algn="ctr"/>
            <a:r>
              <a:rPr lang="zh-CN" altLang="en-US" sz="800" b="1" dirty="0">
                <a:solidFill>
                  <a:schemeClr val="bg1"/>
                </a:solidFill>
              </a:rPr>
              <a:t>负责单位</a:t>
            </a:r>
            <a:endParaRPr lang="zh-CN" altLang="en-US" b="1" dirty="0">
              <a:solidFill>
                <a:schemeClr val="bg1"/>
              </a:solidFill>
            </a:endParaRPr>
          </a:p>
        </p:txBody>
      </p:sp>
      <p:sp>
        <p:nvSpPr>
          <p:cNvPr id="20" name="文本框 19"/>
          <p:cNvSpPr txBox="1"/>
          <p:nvPr/>
        </p:nvSpPr>
        <p:spPr>
          <a:xfrm>
            <a:off x="9176707" y="2010058"/>
            <a:ext cx="731520" cy="215444"/>
          </a:xfrm>
          <a:prstGeom prst="rect">
            <a:avLst/>
          </a:prstGeom>
          <a:solidFill>
            <a:srgbClr val="C00000"/>
          </a:solidFill>
        </p:spPr>
        <p:txBody>
          <a:bodyPr wrap="square" rtlCol="0">
            <a:spAutoFit/>
          </a:bodyPr>
          <a:lstStyle/>
          <a:p>
            <a:pPr algn="ctr"/>
            <a:r>
              <a:rPr lang="zh-CN" altLang="en-US" sz="800" b="1" dirty="0">
                <a:solidFill>
                  <a:schemeClr val="bg1"/>
                </a:solidFill>
              </a:rPr>
              <a:t>负责单位</a:t>
            </a:r>
            <a:endParaRPr lang="zh-CN" altLang="en-US" b="1" dirty="0">
              <a:solidFill>
                <a:schemeClr val="bg1"/>
              </a:solidFill>
            </a:endParaRPr>
          </a:p>
        </p:txBody>
      </p:sp>
      <p:sp>
        <p:nvSpPr>
          <p:cNvPr id="21" name="文本框 20"/>
          <p:cNvSpPr txBox="1"/>
          <p:nvPr/>
        </p:nvSpPr>
        <p:spPr>
          <a:xfrm>
            <a:off x="10372606" y="2657151"/>
            <a:ext cx="731520" cy="215444"/>
          </a:xfrm>
          <a:prstGeom prst="rect">
            <a:avLst/>
          </a:prstGeom>
          <a:solidFill>
            <a:srgbClr val="C00000"/>
          </a:solidFill>
        </p:spPr>
        <p:txBody>
          <a:bodyPr wrap="square" rtlCol="0">
            <a:spAutoFit/>
          </a:bodyPr>
          <a:lstStyle/>
          <a:p>
            <a:pPr algn="ctr"/>
            <a:r>
              <a:rPr lang="zh-CN" altLang="en-US" sz="800" b="1" dirty="0">
                <a:solidFill>
                  <a:schemeClr val="bg1"/>
                </a:solidFill>
              </a:rPr>
              <a:t>负责单位</a:t>
            </a:r>
            <a:endParaRPr lang="zh-CN" altLang="en-US" b="1" dirty="0">
              <a:solidFill>
                <a:schemeClr val="bg1"/>
              </a:solidFill>
            </a:endParaRPr>
          </a:p>
        </p:txBody>
      </p:sp>
      <p:sp>
        <p:nvSpPr>
          <p:cNvPr id="22" name="文本框 21"/>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24" name="文本框 23"/>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30</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25" name="文本框 24"/>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78592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学员反馈表</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fontAlgn="t"/>
            <a:r>
              <a:rPr lang="en-US"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dirty="0">
              <a:latin typeface="Times New Roman" panose="02020603050405020304" pitchFamily="18" charset="0"/>
              <a:ea typeface="STXihei" panose="02010600040101010101" pitchFamily="2" charset="-122"/>
              <a:cs typeface="Times New Roman" panose="02020603050405020304" pitchFamily="18" charset="0"/>
            </a:endParaRPr>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9772" y="1062607"/>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6172766" y="2184610"/>
            <a:ext cx="4235492" cy="1563570"/>
          </a:xfrm>
          <a:prstGeom prst="rect">
            <a:avLst/>
          </a:prstGeom>
        </p:spPr>
        <p:txBody>
          <a:bodyPr wrap="square">
            <a:spAutoFit/>
          </a:bodyPr>
          <a:lstStyle/>
          <a:p>
            <a:pPr>
              <a:lnSpc>
                <a:spcPts val="4000"/>
              </a:lnSpc>
              <a:spcAft>
                <a:spcPts val="800"/>
              </a:spcAft>
            </a:pPr>
            <a:r>
              <a:rPr lang="zh-CN" altLang="en-US" sz="2800" dirty="0">
                <a:latin typeface="KaiTi" panose="02010609060101010101" pitchFamily="49" charset="-122"/>
                <a:ea typeface="KaiTi" panose="02010609060101010101" pitchFamily="49" charset="-122"/>
              </a:rPr>
              <a:t>您的反馈将帮助我们保持和提高未来模拟演练的质量和相关性。</a:t>
            </a:r>
            <a:endParaRPr lang="en-US" sz="3200" dirty="0">
              <a:effectLst/>
              <a:latin typeface="KaiTi" panose="02010609060101010101" pitchFamily="49" charset="-122"/>
              <a:ea typeface="KaiTi" panose="02010609060101010101" pitchFamily="49" charset="-122"/>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1664936" cy="749356"/>
            <a:chOff x="9978391" y="5342554"/>
            <a:chExt cx="1664936"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974947"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5</a:t>
              </a:r>
              <a:r>
                <a:rPr lang="zh-CN" alt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分钟</a:t>
              </a:r>
              <a:endParaRPr lang="en-US" sz="2400"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p:txBody>
        </p:sp>
      </p:grpSp>
      <p:sp>
        <p:nvSpPr>
          <p:cNvPr id="10" name="文本框 9"/>
          <p:cNvSpPr txBox="1"/>
          <p:nvPr/>
        </p:nvSpPr>
        <p:spPr>
          <a:xfrm>
            <a:off x="0" y="6617186"/>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2" name="文本框 11"/>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31</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5" name="文本框 14"/>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801552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后续步骤和总结</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fontAlgn="t"/>
            <a:r>
              <a:rPr lang="en-US"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dirty="0">
              <a:latin typeface="Times New Roman" panose="02020603050405020304" pitchFamily="18" charset="0"/>
              <a:ea typeface="STXihei" panose="02010600040101010101" pitchFamily="2" charset="-122"/>
              <a:cs typeface="Times New Roman" panose="02020603050405020304" pitchFamily="18" charset="0"/>
            </a:endParaRPr>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zh-CN" altLang="en-US" sz="3600" b="1" dirty="0">
                <a:solidFill>
                  <a:srgbClr val="0070C0"/>
                </a:solidFill>
                <a:latin typeface="STXihei" panose="02010600040101010101" pitchFamily="2" charset="-122"/>
                <a:ea typeface="STXihei" panose="02010600040101010101" pitchFamily="2" charset="-122"/>
                <a:cs typeface="Calibri" panose="020F0502020204030204" pitchFamily="34" charset="0"/>
              </a:rPr>
              <a:t>后续步骤</a:t>
            </a:r>
            <a:endParaRPr lang="en-US" sz="3600" b="1" dirty="0">
              <a:solidFill>
                <a:srgbClr val="0070C0"/>
              </a:solidFill>
              <a:latin typeface="STXihei" panose="02010600040101010101" pitchFamily="2" charset="-122"/>
              <a:ea typeface="STXihei" panose="02010600040101010101" pitchFamily="2" charset="-122"/>
              <a:cs typeface="Calibri" panose="020F0502020204030204" pitchFamily="34" charset="0"/>
            </a:endParaRPr>
          </a:p>
        </p:txBody>
      </p:sp>
      <p:sp>
        <p:nvSpPr>
          <p:cNvPr id="6" name="文本框 5"/>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10" name="文本框 9"/>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32</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11" name="文本框 10"/>
          <p:cNvSpPr txBox="1"/>
          <p:nvPr/>
        </p:nvSpPr>
        <p:spPr>
          <a:xfrm>
            <a:off x="2335169" y="6607634"/>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STXihei" panose="02010600040101010101" pitchFamily="2" charset="-122"/>
                <a:ea typeface="STXihei" panose="02010600040101010101" pitchFamily="2" charset="-122"/>
                <a:cs typeface="+mn-cs"/>
              </a:rPr>
              <a:t>世卫组织资源</a:t>
            </a:r>
            <a:endParaRPr kumimoji="0" lang="en-US" sz="2400" b="1" i="0" u="none" strike="noStrike" kern="1200" cap="none" spc="0" normalizeH="0" baseline="0" noProof="0" dirty="0">
              <a:ln>
                <a:noFill/>
              </a:ln>
              <a:solidFill>
                <a:prstClr val="white"/>
              </a:solidFill>
              <a:effectLst/>
              <a:uLnTx/>
              <a:uFillTx/>
              <a:latin typeface="STXihei" panose="02010600040101010101" pitchFamily="2" charset="-122"/>
              <a:ea typeface="STXihei" panose="02010600040101010101" pitchFamily="2" charset="-122"/>
              <a:cs typeface="+mn-cs"/>
            </a:endParaRP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zh-CN" altLang="en-US" sz="4800" b="1" i="0" u="none" strike="noStrike" kern="1200" cap="none" spc="0" normalizeH="0" baseline="0" noProof="0" dirty="0">
                <a:ln>
                  <a:noFill/>
                </a:ln>
                <a:solidFill>
                  <a:prstClr val="white"/>
                </a:solidFill>
                <a:effectLst/>
                <a:uLnTx/>
                <a:uFillTx/>
                <a:latin typeface="Times New Roman" panose="02020603050405020304" pitchFamily="18" charset="0"/>
                <a:ea typeface="STXihei" panose="02010600040101010101" pitchFamily="2" charset="-122"/>
                <a:cs typeface="Times New Roman" panose="02020603050405020304" pitchFamily="18" charset="0"/>
              </a:rPr>
              <a:t>谢谢！</a:t>
            </a:r>
            <a:endPar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STXihei" panose="02010600040101010101" pitchFamily="2" charset="-122"/>
              <a:cs typeface="Times New Roman" panose="02020603050405020304" pitchFamily="18" charset="0"/>
            </a:endParaRP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239599"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solidFill>
                <a:effectLst/>
                <a:uLnTx/>
                <a:uFillTx/>
                <a:latin typeface="Times New Roman" panose="02020603050405020304" pitchFamily="18" charset="0"/>
                <a:ea typeface="STXihei" panose="02010600040101010101" pitchFamily="2" charset="-122"/>
                <a:cs typeface="Times New Roman" panose="02020603050405020304" pitchFamily="18" charset="0"/>
              </a:rPr>
              <a:t>世卫组织</a:t>
            </a:r>
            <a:br>
              <a:rPr kumimoji="0" lang="zh-CN" altLang="en-US" sz="1400" b="1" i="0" u="none" strike="noStrike" kern="1200" cap="none" spc="0" normalizeH="0" baseline="0" noProof="0" dirty="0">
                <a:ln>
                  <a:noFill/>
                </a:ln>
                <a:solidFill>
                  <a:prstClr val="black"/>
                </a:solidFill>
                <a:effectLst/>
                <a:uLnTx/>
                <a:uFillTx/>
                <a:latin typeface="Times New Roman" panose="02020603050405020304" pitchFamily="18" charset="0"/>
                <a:ea typeface="STXihei" panose="02010600040101010101" pitchFamily="2" charset="-122"/>
                <a:cs typeface="Times New Roman" panose="02020603050405020304" pitchFamily="18" charset="0"/>
              </a:rPr>
            </a:br>
            <a:r>
              <a:rPr kumimoji="0" lang="en-US" altLang="zh-CN" sz="1400" b="1" i="0" u="none" strike="noStrike" kern="1200" cap="none" spc="0" normalizeH="0" baseline="0" noProof="0" dirty="0">
                <a:ln>
                  <a:noFill/>
                </a:ln>
                <a:solidFill>
                  <a:prstClr val="black"/>
                </a:solidFill>
                <a:effectLst/>
                <a:uLnTx/>
                <a:uFillTx/>
                <a:latin typeface="Times New Roman" panose="02020603050405020304" pitchFamily="18" charset="0"/>
                <a:ea typeface="STXihei" panose="02010600040101010101" pitchFamily="2" charset="-122"/>
                <a:cs typeface="Times New Roman" panose="02020603050405020304" pitchFamily="18" charset="0"/>
              </a:rPr>
              <a:t>COVID-19</a:t>
            </a:r>
          </a:p>
          <a:p>
            <a:pPr marL="0" marR="0" lvl="0" indent="0" algn="ctr" defTabSz="914400" rtl="0" eaLnBrk="1" fontAlgn="auto" latinLnBrk="0" hangingPunct="1">
              <a:lnSpc>
                <a:spcPts val="14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solidFill>
                <a:effectLst/>
                <a:uLnTx/>
                <a:uFillTx/>
                <a:latin typeface="Times New Roman" panose="02020603050405020304" pitchFamily="18" charset="0"/>
                <a:ea typeface="STXihei" panose="02010600040101010101" pitchFamily="2" charset="-122"/>
                <a:cs typeface="Times New Roman" panose="02020603050405020304" pitchFamily="18" charset="0"/>
              </a:rPr>
              <a:t>突发事件网页</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0782" y="5090038"/>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73272" y="6227799"/>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zh-CN" altLang="en-US" sz="1400" b="1" i="0" u="none" strike="noStrike" kern="1200" cap="none" spc="0" normalizeH="0" baseline="0" noProof="0" dirty="0">
                <a:ln>
                  <a:noFill/>
                </a:ln>
                <a:solidFill>
                  <a:srgbClr val="0070C0"/>
                </a:solidFill>
                <a:effectLst/>
                <a:uLnTx/>
                <a:uFillTx/>
                <a:latin typeface="STXihei" panose="02010600040101010101" pitchFamily="2" charset="-122"/>
                <a:ea typeface="STXihei" panose="02010600040101010101" pitchFamily="2" charset="-122"/>
                <a:cs typeface="Calibri" panose="020F0502020204030204" pitchFamily="34" charset="0"/>
              </a:rPr>
              <a:t>扫描或点击</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733317"/>
            <a:ext cx="12192000" cy="3029034"/>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zh-CN" altLang="en-US" sz="20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关于模拟演练技术支持，</a:t>
            </a:r>
            <a:endParaRPr kumimoji="0" lang="en-US" altLang="zh-CN" sz="20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endParaRPr>
          </a:p>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zh-CN" altLang="en-US" sz="20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请联系贵国世卫组织国家办事处或区域办事处联络人：</a:t>
            </a:r>
            <a:endParaRPr kumimoji="0" lang="en-US" altLang="zh-CN" sz="20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				</a:t>
            </a:r>
            <a:r>
              <a:rPr kumimoji="0" lang="zh-CN" alt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非洲区域办事处：	</a:t>
            </a:r>
            <a:r>
              <a:rPr kumimoji="0" 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stephenm@who.int</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				</a:t>
            </a:r>
            <a:r>
              <a:rPr kumimoji="0" lang="zh-CN" alt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东地中海区域办事处：	</a:t>
            </a:r>
            <a:r>
              <a:rPr kumimoji="0" 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samhourid@who.int</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				</a:t>
            </a:r>
            <a:r>
              <a:rPr kumimoji="0" lang="zh-CN" alt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欧洲区域办事处：	</a:t>
            </a:r>
            <a:r>
              <a:rPr kumimoji="0" lang="en-US" sz="1800" b="1" i="0" u="none" strike="noStrike" kern="1200" cap="none" spc="0" normalizeH="0" baseline="0" noProof="0" dirty="0" err="1">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schmidtt@who.int;rashforda@who.int</a:t>
            </a:r>
            <a:endParaRPr kumimoji="0" 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				</a:t>
            </a:r>
            <a:r>
              <a:rPr kumimoji="0" lang="zh-CN" alt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泛美卫生组织：		</a:t>
            </a:r>
            <a:r>
              <a:rPr kumimoji="0" 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andragro@paho.org</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				</a:t>
            </a:r>
            <a:r>
              <a:rPr kumimoji="0" lang="zh-CN" alt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东南亚区域办事处：	</a:t>
            </a:r>
            <a:r>
              <a:rPr kumimoji="0" 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hkatom@who.int; htikem@who.int</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				</a:t>
            </a:r>
            <a:r>
              <a:rPr kumimoji="0" lang="zh-CN" alt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西太平洋区域办事处：	</a:t>
            </a:r>
            <a:r>
              <a:rPr kumimoji="0" lang="en-US"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rPr>
              <a:t>eshofoniea@who.int</a:t>
            </a:r>
            <a:endParaRPr kumimoji="0" lang="en-GB" sz="1800" b="1" i="0" u="none" strike="noStrike" kern="1200" cap="none" spc="0" normalizeH="0" baseline="0" noProof="0" dirty="0">
              <a:ln>
                <a:noFill/>
              </a:ln>
              <a:solidFill>
                <a:srgbClr val="0070C0"/>
              </a:solidFill>
              <a:effectLst/>
              <a:uLnTx/>
              <a:uFillTx/>
              <a:latin typeface="Times New Roman" panose="02020603050405020304" pitchFamily="18" charset="0"/>
              <a:ea typeface="STXihei" panose="02010600040101010101" pitchFamily="2" charset="-122"/>
              <a:cs typeface="Times New Roman" panose="02020603050405020304" pitchFamily="18"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solidFill>
                <a:effectLst/>
                <a:uLnTx/>
                <a:uFillTx/>
                <a:latin typeface="STXihei" panose="02010600040101010101" pitchFamily="2" charset="-122"/>
                <a:ea typeface="STXihei" panose="02010600040101010101" pitchFamily="2" charset="-122"/>
                <a:cs typeface="+mn-cs"/>
              </a:rPr>
              <a:t>关于冠状病毒</a:t>
            </a:r>
            <a:br>
              <a:rPr kumimoji="0" lang="en-US" altLang="zh-CN" sz="1400" b="1" i="0" u="none" strike="noStrike" kern="1200" cap="none" spc="0" normalizeH="0" baseline="0" noProof="0" dirty="0">
                <a:ln>
                  <a:noFill/>
                </a:ln>
                <a:solidFill>
                  <a:prstClr val="black"/>
                </a:solidFill>
                <a:effectLst/>
                <a:uLnTx/>
                <a:uFillTx/>
                <a:latin typeface="STXihei" panose="02010600040101010101" pitchFamily="2" charset="-122"/>
                <a:ea typeface="STXihei" panose="02010600040101010101" pitchFamily="2" charset="-122"/>
                <a:cs typeface="+mn-cs"/>
              </a:rPr>
            </a:br>
            <a:r>
              <a:rPr kumimoji="0" lang="zh-CN" altLang="en-US" sz="1400" b="1" i="0" u="none" strike="noStrike" kern="1200" cap="none" spc="0" normalizeH="0" baseline="0" noProof="0" dirty="0">
                <a:ln>
                  <a:noFill/>
                </a:ln>
                <a:solidFill>
                  <a:prstClr val="black"/>
                </a:solidFill>
                <a:effectLst/>
                <a:uLnTx/>
                <a:uFillTx/>
                <a:latin typeface="STXihei" panose="02010600040101010101" pitchFamily="2" charset="-122"/>
                <a:ea typeface="STXihei" panose="02010600040101010101" pitchFamily="2" charset="-122"/>
                <a:cs typeface="+mn-cs"/>
              </a:rPr>
              <a:t>的更多信息</a:t>
            </a:r>
          </a:p>
        </p:txBody>
      </p:sp>
      <p:pic>
        <p:nvPicPr>
          <p:cNvPr id="16" name="Picture 15">
            <a:hlinkClick r:id="rId5"/>
            <a:extLst>
              <a:ext uri="{FF2B5EF4-FFF2-40B4-BE49-F238E27FC236}">
                <a16:creationId xmlns:a16="http://schemas.microsoft.com/office/drawing/2014/main" id="{BD923BB1-F5AD-406F-BBD9-A8E464A1FDE4}"/>
              </a:ext>
            </a:extLst>
          </p:cNvPr>
          <p:cNvPicPr>
            <a:picLocks noChangeAspect="1"/>
          </p:cNvPicPr>
          <p:nvPr/>
        </p:nvPicPr>
        <p:blipFill>
          <a:blip r:embed="rId6"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502434" y="6190486"/>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zh-CN" altLang="en-US" sz="1400" b="1" i="0" u="none" strike="noStrike" kern="1200" cap="none" spc="0" normalizeH="0" baseline="0" noProof="0" dirty="0">
                <a:ln>
                  <a:noFill/>
                </a:ln>
                <a:solidFill>
                  <a:srgbClr val="0070C0"/>
                </a:solidFill>
                <a:effectLst/>
                <a:uLnTx/>
                <a:uFillTx/>
                <a:latin typeface="STXihei" panose="02010600040101010101" pitchFamily="2" charset="-122"/>
                <a:ea typeface="STXihei" panose="02010600040101010101" pitchFamily="2" charset="-122"/>
                <a:cs typeface="Calibri" panose="020F0502020204030204" pitchFamily="34" charset="0"/>
              </a:rPr>
              <a:t>扫描或点击</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1882775" algn="r"/>
              </a:tabLst>
              <a:defRPr/>
            </a:pPr>
            <a:r>
              <a:rPr kumimoji="0" lang="zh-CN" altLang="en-US" sz="1400" b="1" i="0" u="none" strike="noStrike" kern="1200" cap="none" spc="0" normalizeH="0" baseline="0" noProof="0" dirty="0">
                <a:ln>
                  <a:noFill/>
                </a:ln>
                <a:solidFill>
                  <a:prstClr val="black"/>
                </a:solidFill>
                <a:effectLst/>
                <a:uLnTx/>
                <a:uFillTx/>
                <a:latin typeface="STXihei" panose="02010600040101010101" pitchFamily="2" charset="-122"/>
                <a:ea typeface="STXihei" panose="02010600040101010101" pitchFamily="2" charset="-122"/>
                <a:cs typeface="+mn-cs"/>
              </a:rPr>
              <a:t>世卫组织</a:t>
            </a:r>
            <a:br>
              <a:rPr kumimoji="0" lang="en-US" altLang="zh-CN" sz="1400" b="1" i="0" u="none" strike="noStrike" kern="1200" cap="none" spc="0" normalizeH="0" baseline="0" noProof="0" dirty="0">
                <a:ln>
                  <a:noFill/>
                </a:ln>
                <a:solidFill>
                  <a:prstClr val="black"/>
                </a:solidFill>
                <a:effectLst/>
                <a:uLnTx/>
                <a:uFillTx/>
                <a:latin typeface="STXihei" panose="02010600040101010101" pitchFamily="2" charset="-122"/>
                <a:ea typeface="STXihei" panose="02010600040101010101" pitchFamily="2" charset="-122"/>
                <a:cs typeface="+mn-cs"/>
              </a:rPr>
            </a:br>
            <a:r>
              <a:rPr kumimoji="0" lang="zh-CN" altLang="en-US" sz="1400" b="1" i="0" u="none" strike="noStrike" kern="1200" cap="none" spc="0" normalizeH="0" baseline="0" noProof="0" dirty="0">
                <a:ln>
                  <a:noFill/>
                </a:ln>
                <a:solidFill>
                  <a:prstClr val="black"/>
                </a:solidFill>
                <a:effectLst/>
                <a:uLnTx/>
                <a:uFillTx/>
                <a:latin typeface="STXihei" panose="02010600040101010101" pitchFamily="2" charset="-122"/>
                <a:ea typeface="STXihei" panose="02010600040101010101" pitchFamily="2" charset="-122"/>
                <a:cs typeface="+mn-cs"/>
              </a:rPr>
              <a:t>模拟演练资源</a:t>
            </a:r>
            <a:endParaRPr kumimoji="0" lang="en-US" sz="1400" b="1" i="0" u="none" strike="noStrike" kern="1200" cap="none" spc="0" normalizeH="0" baseline="0" noProof="0" dirty="0">
              <a:ln>
                <a:noFill/>
              </a:ln>
              <a:solidFill>
                <a:prstClr val="black"/>
              </a:solidFill>
              <a:effectLst/>
              <a:uLnTx/>
              <a:uFillTx/>
              <a:latin typeface="STXihei" panose="02010600040101010101" pitchFamily="2" charset="-122"/>
              <a:ea typeface="STXihei" panose="02010600040101010101" pitchFamily="2" charset="-122"/>
              <a:cs typeface="+mn-cs"/>
            </a:endParaRPr>
          </a:p>
        </p:txBody>
      </p:sp>
      <p:pic>
        <p:nvPicPr>
          <p:cNvPr id="4" name="Picture 3">
            <a:hlinkClick r:id="rId7"/>
            <a:extLst>
              <a:ext uri="{FF2B5EF4-FFF2-40B4-BE49-F238E27FC236}">
                <a16:creationId xmlns:a16="http://schemas.microsoft.com/office/drawing/2014/main" id="{8D4128EA-2D55-489B-A288-BCFD7174DEE5}"/>
              </a:ext>
            </a:extLst>
          </p:cNvPr>
          <p:cNvPicPr>
            <a:picLocks noChangeAspect="1"/>
          </p:cNvPicPr>
          <p:nvPr/>
        </p:nvPicPr>
        <p:blipFill>
          <a:blip r:embed="rId8"/>
          <a:stretch>
            <a:fillRect/>
          </a:stretch>
        </p:blipFill>
        <p:spPr>
          <a:xfrm>
            <a:off x="9271436" y="506461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2" y="6227798"/>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zh-CN" altLang="en-US" sz="1400" b="1" i="0" u="none" strike="noStrike" kern="1200" cap="none" spc="0" normalizeH="0" baseline="0" noProof="0" dirty="0">
                <a:ln>
                  <a:noFill/>
                </a:ln>
                <a:solidFill>
                  <a:srgbClr val="0070C0"/>
                </a:solidFill>
                <a:effectLst/>
                <a:uLnTx/>
                <a:uFillTx/>
                <a:latin typeface="STXihei" panose="02010600040101010101" pitchFamily="2" charset="-122"/>
                <a:ea typeface="STXihei" panose="02010600040101010101" pitchFamily="2" charset="-122"/>
                <a:cs typeface="Calibri" panose="020F0502020204030204" pitchFamily="34" charset="0"/>
              </a:rPr>
              <a:t>扫描或点击</a:t>
            </a:r>
          </a:p>
        </p:txBody>
      </p:sp>
    </p:spTree>
    <p:extLst>
      <p:ext uri="{BB962C8B-B14F-4D97-AF65-F5344CB8AC3E}">
        <p14:creationId xmlns:p14="http://schemas.microsoft.com/office/powerpoint/2010/main" val="308803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9" y="0"/>
            <a:ext cx="8153400" cy="566822"/>
          </a:xfrm>
          <a:prstGeom prst="rect">
            <a:avLst/>
          </a:prstGeom>
        </p:spPr>
        <p:txBody>
          <a:bodyPr vert="horz" wrap="square" lIns="0" tIns="12700" rIns="0" bIns="0" rtlCol="0">
            <a:spAutoFit/>
          </a:bodyPr>
          <a:lstStyle/>
          <a:p>
            <a:pPr marL="12700">
              <a:lnSpc>
                <a:spcPct val="100000"/>
              </a:lnSpc>
              <a:spcBef>
                <a:spcPts val="100"/>
              </a:spcBef>
            </a:pPr>
            <a:r>
              <a:rPr lang="zh-CN" altLang="zh-CN" sz="3600" dirty="0">
                <a:latin typeface="STXihei" panose="02010600040101010101" pitchFamily="2" charset="-122"/>
                <a:ea typeface="STXihei" panose="02010600040101010101" pitchFamily="2" charset="-122"/>
                <a:cs typeface="Times New Roman" panose="02020603050405020304" pitchFamily="18" charset="0"/>
              </a:rPr>
              <a:t>指导防范和应对工作</a:t>
            </a:r>
            <a:endParaRPr sz="3600" dirty="0">
              <a:latin typeface="STXihei" panose="02010600040101010101" pitchFamily="2" charset="-122"/>
              <a:ea typeface="STXihei" panose="02010600040101010101" pitchFamily="2" charset="-122"/>
            </a:endParaRPr>
          </a:p>
        </p:txBody>
      </p:sp>
      <p:sp>
        <p:nvSpPr>
          <p:cNvPr id="4" name="object 4"/>
          <p:cNvSpPr txBox="1"/>
          <p:nvPr/>
        </p:nvSpPr>
        <p:spPr>
          <a:xfrm>
            <a:off x="11485176" y="6634184"/>
            <a:ext cx="534035" cy="179536"/>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zh-CN" altLang="en-US" sz="1200" b="1" i="0" u="none" strike="noStrike" kern="1200" cap="none" spc="-5" normalizeH="0" baseline="0" noProof="0" dirty="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t>第</a:t>
            </a:r>
            <a:fld id="{81D60167-4931-47E6-BA6A-407CBD079E47}" type="slidenum">
              <a:rPr kumimoji="0" sz="1200" b="1" i="0" u="none" strike="noStrike" kern="1200" cap="none" spc="0" normalizeH="0" baseline="0" noProof="0" smtClean="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pPr marL="12700" marR="0" lvl="0" indent="0" algn="l" defTabSz="914400" rtl="0" eaLnBrk="1" fontAlgn="auto" latinLnBrk="0" hangingPunct="1">
                <a:lnSpc>
                  <a:spcPts val="1425"/>
                </a:lnSpc>
                <a:spcBef>
                  <a:spcPts val="0"/>
                </a:spcBef>
                <a:spcAft>
                  <a:spcPts val="0"/>
                </a:spcAft>
                <a:buClrTx/>
                <a:buSzTx/>
                <a:buFontTx/>
                <a:buNone/>
                <a:tabLst/>
                <a:defRPr/>
              </a:pPr>
              <a:t>4</a:t>
            </a:fld>
            <a:r>
              <a:rPr kumimoji="0" lang="zh-CN" altLang="en-US" sz="1200" b="1" i="0" u="none" strike="noStrike" kern="1200" cap="none" spc="-5" normalizeH="0" baseline="0" noProof="0" dirty="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t>页</a:t>
            </a:r>
            <a:endParaRPr kumimoji="0" sz="1200" b="0" i="0" u="none" strike="noStrike" kern="1200" cap="none" spc="0" normalizeH="0" baseline="0" noProof="0" dirty="0">
              <a:ln>
                <a:noFill/>
              </a:ln>
              <a:solidFill>
                <a:prstClr val="black"/>
              </a:solidFill>
              <a:effectLst/>
              <a:uLnTx/>
              <a:uFillTx/>
              <a:latin typeface="Times New Roman" panose="02020603050405020304" pitchFamily="18" charset="0"/>
              <a:ea typeface="STXihei" panose="02010600040101010101" pitchFamily="2" charset="-122"/>
              <a:cs typeface="Times New Roman" panose="02020603050405020304" pitchFamily="18" charset="0"/>
            </a:endParaRPr>
          </a:p>
        </p:txBody>
      </p:sp>
      <p:sp>
        <p:nvSpPr>
          <p:cNvPr id="5" name="object 5"/>
          <p:cNvSpPr txBox="1">
            <a:spLocks noGrp="1"/>
          </p:cNvSpPr>
          <p:nvPr>
            <p:ph type="ftr" sz="quarter" idx="5"/>
          </p:nvPr>
        </p:nvSpPr>
        <p:spPr>
          <a:xfrm>
            <a:off x="76269" y="6652472"/>
            <a:ext cx="1776730" cy="184666"/>
          </a:xfrm>
          <a:prstGeom prst="rect">
            <a:avLst/>
          </a:prstGeom>
        </p:spPr>
        <p:txBody>
          <a:bodyPr vert="horz" wrap="square" lIns="0" tIns="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zh-CN" altLang="en-US" sz="1200" b="1" i="0" u="none" strike="noStrike" kern="1200" cap="none" spc="-5" normalizeH="0" baseline="0" noProof="0" dirty="0">
                <a:ln>
                  <a:noFill/>
                </a:ln>
                <a:solidFill>
                  <a:srgbClr val="FFFFFF"/>
                </a:solidFill>
                <a:effectLst/>
                <a:uLnTx/>
                <a:uFillTx/>
                <a:latin typeface="STXihei" panose="02010600040101010101" pitchFamily="2" charset="-122"/>
                <a:ea typeface="STXihei" panose="02010600040101010101" pitchFamily="2" charset="-122"/>
                <a:cs typeface="Times New Roman" panose="02020603050405020304" pitchFamily="18" charset="0"/>
              </a:rPr>
              <a:t>模拟演练</a:t>
            </a:r>
          </a:p>
        </p:txBody>
      </p:sp>
      <p:sp>
        <p:nvSpPr>
          <p:cNvPr id="6" name="object 6"/>
          <p:cNvSpPr txBox="1"/>
          <p:nvPr/>
        </p:nvSpPr>
        <p:spPr>
          <a:xfrm>
            <a:off x="2374926" y="6652472"/>
            <a:ext cx="2566670" cy="179536"/>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zh-CN" altLang="en-US" sz="1200" b="1" i="0" u="none" strike="noStrike" kern="1200" cap="none" spc="-5" normalizeH="0" baseline="0" noProof="0" dirty="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t>新型冠状病毒 （</a:t>
            </a:r>
            <a:r>
              <a:rPr kumimoji="0" sz="1200" b="1" i="0" u="none" strike="noStrike" kern="1200" cap="none" spc="-5" normalizeH="0" baseline="0" noProof="0" dirty="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t>COVID-19</a:t>
            </a:r>
            <a:r>
              <a:rPr kumimoji="0" lang="zh-CN" altLang="en-US" sz="1200" b="1" i="0" u="none" strike="noStrike" kern="1200" cap="none" spc="-5" normalizeH="0" baseline="0" noProof="0" dirty="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t>）</a:t>
            </a:r>
            <a:endParaRPr kumimoji="0" sz="1200" b="0" i="0" u="none" strike="noStrike" kern="1200" cap="none" spc="0" normalizeH="0" baseline="0" noProof="0" dirty="0">
              <a:ln>
                <a:noFill/>
              </a:ln>
              <a:solidFill>
                <a:prstClr val="black"/>
              </a:solidFill>
              <a:effectLst/>
              <a:uLnTx/>
              <a:uFillTx/>
              <a:latin typeface="Times New Roman" panose="02020603050405020304" pitchFamily="18" charset="0"/>
              <a:ea typeface="STXihei" panose="02010600040101010101" pitchFamily="2" charset="-122"/>
              <a:cs typeface="Times New Roman" panose="02020603050405020304" pitchFamily="18" charset="0"/>
            </a:endParaRPr>
          </a:p>
        </p:txBody>
      </p:sp>
      <p:sp>
        <p:nvSpPr>
          <p:cNvPr id="7" name="object 7"/>
          <p:cNvSpPr txBox="1"/>
          <p:nvPr/>
        </p:nvSpPr>
        <p:spPr>
          <a:xfrm>
            <a:off x="5560608" y="6652472"/>
            <a:ext cx="1200150" cy="179536"/>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en-US" altLang="zh-CN" sz="1200" b="1" i="0" u="none" strike="noStrike" kern="1200" cap="none" spc="-5" normalizeH="0" baseline="0" noProof="0" dirty="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t>2020</a:t>
            </a:r>
            <a:r>
              <a:rPr kumimoji="0" lang="zh-CN" altLang="en-US" sz="1200" b="1" i="0" u="none" strike="noStrike" kern="1200" cap="none" spc="-5" normalizeH="0" baseline="0" noProof="0" dirty="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t>年</a:t>
            </a:r>
            <a:r>
              <a:rPr kumimoji="0" lang="en-US" altLang="zh-CN" sz="1200" b="1" i="0" u="none" strike="noStrike" kern="1200" cap="none" spc="-5" normalizeH="0" baseline="0" noProof="0" dirty="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t>10</a:t>
            </a:r>
            <a:r>
              <a:rPr kumimoji="0" lang="zh-CN" altLang="en-US" sz="1200" b="1" i="0" u="none" strike="noStrike" kern="1200" cap="none" spc="-5" normalizeH="0" baseline="0" noProof="0" dirty="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t>月</a:t>
            </a:r>
            <a:r>
              <a:rPr kumimoji="0" lang="en-US" altLang="zh-CN" sz="1200" b="1" i="0" u="none" strike="noStrike" kern="1200" cap="none" spc="-5" normalizeH="0" baseline="0" noProof="0" dirty="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t>20</a:t>
            </a:r>
            <a:r>
              <a:rPr kumimoji="0" lang="zh-CN" altLang="en-US" sz="1200" b="1" i="0" u="none" strike="noStrike" kern="1200" cap="none" spc="-5" normalizeH="0" baseline="0" noProof="0" dirty="0">
                <a:ln>
                  <a:noFill/>
                </a:ln>
                <a:solidFill>
                  <a:srgbClr val="FFFFFF"/>
                </a:solidFill>
                <a:effectLst/>
                <a:uLnTx/>
                <a:uFillTx/>
                <a:latin typeface="Times New Roman" panose="02020603050405020304" pitchFamily="18" charset="0"/>
                <a:ea typeface="STXihei" panose="02010600040101010101" pitchFamily="2" charset="-122"/>
                <a:cs typeface="Times New Roman" panose="02020603050405020304" pitchFamily="18" charset="0"/>
              </a:rPr>
              <a:t>日</a:t>
            </a:r>
            <a:endParaRPr kumimoji="0" sz="1200" b="0" i="0" u="none" strike="noStrike" kern="1200" cap="none" spc="0" normalizeH="0" baseline="0" noProof="0" dirty="0">
              <a:ln>
                <a:noFill/>
              </a:ln>
              <a:solidFill>
                <a:prstClr val="black"/>
              </a:solidFill>
              <a:effectLst/>
              <a:uLnTx/>
              <a:uFillTx/>
              <a:latin typeface="Times New Roman" panose="02020603050405020304" pitchFamily="18" charset="0"/>
              <a:ea typeface="STXihei" panose="02010600040101010101" pitchFamily="2" charset="-122"/>
              <a:cs typeface="Times New Roman" panose="02020603050405020304" pitchFamily="18" charset="0"/>
            </a:endParaRPr>
          </a:p>
        </p:txBody>
      </p:sp>
      <p:sp>
        <p:nvSpPr>
          <p:cNvPr id="3" name="object 3"/>
          <p:cNvSpPr txBox="1"/>
          <p:nvPr/>
        </p:nvSpPr>
        <p:spPr>
          <a:xfrm>
            <a:off x="231519" y="893570"/>
            <a:ext cx="11669395" cy="1367041"/>
          </a:xfrm>
          <a:prstGeom prst="rect">
            <a:avLst/>
          </a:prstGeom>
        </p:spPr>
        <p:txBody>
          <a:bodyPr vert="horz" wrap="square" lIns="0" tIns="12700" rIns="0" bIns="0" rtlCol="0">
            <a:spAutoFit/>
          </a:bodyPr>
          <a:lstStyle/>
          <a:p>
            <a:pPr marL="12700" marR="0" lvl="0" indent="0" algn="just" defTabSz="914400" rtl="0" eaLnBrk="1" fontAlgn="auto" latinLnBrk="0" hangingPunct="1">
              <a:lnSpc>
                <a:spcPct val="100000"/>
              </a:lnSpc>
              <a:spcBef>
                <a:spcPts val="100"/>
              </a:spcBef>
              <a:spcAft>
                <a:spcPts val="2400"/>
              </a:spcAft>
              <a:buClrTx/>
              <a:buSzTx/>
              <a:buFontTx/>
              <a:buNone/>
              <a:tabLst/>
              <a:defRPr/>
            </a:pPr>
            <a:r>
              <a:rPr kumimoji="0" lang="zh-CN" altLang="en-US" sz="2800" b="1" i="0" u="none" strike="noStrike" kern="1200" cap="none" spc="-5" normalizeH="0" baseline="0" noProof="0" dirty="0">
                <a:ln>
                  <a:noFill/>
                </a:ln>
                <a:solidFill>
                  <a:srgbClr val="005D85"/>
                </a:solidFill>
                <a:effectLst/>
                <a:uLnTx/>
                <a:uFillTx/>
                <a:latin typeface="STXihei" panose="02010600040101010101" pitchFamily="2" charset="-122"/>
                <a:ea typeface="STXihei" panose="02010600040101010101" pitchFamily="2" charset="-122"/>
                <a:cs typeface="Arial"/>
              </a:rPr>
              <a:t>世卫组织提供了最新和准确的建议</a:t>
            </a:r>
            <a:endParaRPr kumimoji="0" sz="2950" b="0" i="0" u="none" strike="noStrike" kern="1200" cap="none" spc="0" normalizeH="0" baseline="0" noProof="0" dirty="0">
              <a:ln>
                <a:noFill/>
              </a:ln>
              <a:solidFill>
                <a:prstClr val="black"/>
              </a:solidFill>
              <a:effectLst/>
              <a:uLnTx/>
              <a:uFillTx/>
              <a:latin typeface="STXihei" panose="02010600040101010101" pitchFamily="2" charset="-122"/>
              <a:ea typeface="STXihei" panose="02010600040101010101" pitchFamily="2" charset="-122"/>
              <a:cs typeface="Arial"/>
            </a:endParaRPr>
          </a:p>
          <a:p>
            <a:pPr marL="12700" marR="5080" lvl="0" indent="720000" algn="just" defTabSz="914400" rtl="0" eaLnBrk="1" fontAlgn="auto" latinLnBrk="0" hangingPunct="1">
              <a:lnSpc>
                <a:spcPct val="100000"/>
              </a:lnSpc>
              <a:spcBef>
                <a:spcPts val="0"/>
              </a:spcBef>
              <a:spcAft>
                <a:spcPts val="3000"/>
              </a:spcAft>
              <a:buClrTx/>
              <a:buSzTx/>
              <a:buFontTx/>
              <a:buNone/>
              <a:tabLst/>
              <a:defRPr/>
            </a:pPr>
            <a:r>
              <a:rPr kumimoji="0" lang="zh-CN" altLang="en-US" sz="2000" b="0" i="0" u="none" strike="noStrike" kern="1200" cap="none" spc="-5"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在类似</a:t>
            </a:r>
            <a:r>
              <a:rPr kumimoji="0" lang="en-US" altLang="zh-CN" sz="2000" b="0" i="0" u="none" strike="noStrike" kern="1200" cap="none" spc="-5"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COVID-19</a:t>
            </a:r>
            <a:r>
              <a:rPr kumimoji="0" lang="zh-CN" altLang="en-US" sz="2000" b="0" i="0" u="none" strike="noStrike" kern="1200" cap="none" spc="-5"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大流行这样的突发卫生事件中，世卫组织最重要的作用之一是收集世界各地的数据和研究结果，对其进行评估，然后就如何进行应对向各国提供建议。</a:t>
            </a:r>
            <a:endParaRPr kumimoji="0" sz="2050" b="0" i="0" u="none" strike="noStrike" kern="1200" cap="none" spc="0"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endParaRPr>
          </a:p>
        </p:txBody>
      </p:sp>
      <p:sp>
        <p:nvSpPr>
          <p:cNvPr id="9" name="Rectangle 8">
            <a:extLst>
              <a:ext uri="{FF2B5EF4-FFF2-40B4-BE49-F238E27FC236}">
                <a16:creationId xmlns:a16="http://schemas.microsoft.com/office/drawing/2014/main" id="{C4994160-7615-4D96-9A6B-F65E0E2C8B7D}"/>
              </a:ext>
            </a:extLst>
          </p:cNvPr>
          <p:cNvSpPr/>
          <p:nvPr/>
        </p:nvSpPr>
        <p:spPr>
          <a:xfrm>
            <a:off x="152400" y="3169652"/>
            <a:ext cx="5257800" cy="2554545"/>
          </a:xfrm>
          <a:prstGeom prst="rect">
            <a:avLst/>
          </a:prstGeom>
        </p:spPr>
        <p:txBody>
          <a:bodyPr wrap="square">
            <a:spAutoFit/>
          </a:bodyPr>
          <a:lstStyle/>
          <a:p>
            <a:pPr marL="12700" marR="5080" lvl="0" indent="720000" algn="just" defTabSz="914400" rtl="0" eaLnBrk="1" fontAlgn="auto" latinLnBrk="0" hangingPunct="1">
              <a:lnSpc>
                <a:spcPct val="100000"/>
              </a:lnSpc>
              <a:spcBef>
                <a:spcPts val="0"/>
              </a:spcBef>
              <a:spcAft>
                <a:spcPts val="300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自</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2020</a:t>
            </a:r>
            <a:r>
              <a:rPr kumimoji="0" lang="zh-CN"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年</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1</a:t>
            </a:r>
            <a:r>
              <a:rPr kumimoji="0" lang="zh-CN"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月以来，世卫组织已经发布了</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100</a:t>
            </a:r>
            <a:r>
              <a:rPr kumimoji="0" lang="zh-CN"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多份有关</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COVID-19</a:t>
            </a:r>
            <a:r>
              <a:rPr kumimoji="0" lang="zh-CN"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KaiTi" panose="02010609060101010101" pitchFamily="49" charset="-122"/>
                <a:cs typeface="Times New Roman" panose="02020603050405020304" pitchFamily="18" charset="0"/>
              </a:rPr>
              <a:t>的文件。其中，一半以上是具体的技术指导，涉及如何发现和检测病例，如何根据疾病的严重程度为患者提供安全和适当的护理，如何追踪和隔离接触者，如何防止人与人之间的传播，如何保护卫生保健工作者，以及如何帮助社区做出适当反应。</a:t>
            </a:r>
          </a:p>
        </p:txBody>
      </p:sp>
      <p:pic>
        <p:nvPicPr>
          <p:cNvPr id="10" name="Picture 9">
            <a:extLst>
              <a:ext uri="{FF2B5EF4-FFF2-40B4-BE49-F238E27FC236}">
                <a16:creationId xmlns:a16="http://schemas.microsoft.com/office/drawing/2014/main" id="{3103EC3B-04F0-4BB4-B345-C36BF3A939F2}"/>
              </a:ext>
            </a:extLst>
          </p:cNvPr>
          <p:cNvPicPr>
            <a:picLocks noChangeAspect="1"/>
          </p:cNvPicPr>
          <p:nvPr/>
        </p:nvPicPr>
        <p:blipFill>
          <a:blip r:embed="rId3"/>
          <a:stretch>
            <a:fillRect/>
          </a:stretch>
        </p:blipFill>
        <p:spPr>
          <a:xfrm>
            <a:off x="5597997" y="2530434"/>
            <a:ext cx="6594003" cy="34339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桌面演练是什么？</a:t>
            </a:r>
            <a:endParaRPr lang="en-US" dirty="0">
              <a:latin typeface="STXihei" panose="02010600040101010101" pitchFamily="2" charset="-122"/>
              <a:ea typeface="STXihei" panose="02010600040101010101" pitchFamily="2" charset="-122"/>
            </a:endParaRPr>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p:txBody>
          <a:bodyPr/>
          <a:lstStyle/>
          <a:p>
            <a:pPr marL="0" indent="0">
              <a:lnSpc>
                <a:spcPct val="115000"/>
              </a:lnSpc>
              <a:spcAft>
                <a:spcPts val="1200"/>
              </a:spcAft>
              <a:buNone/>
            </a:pPr>
            <a:endParaRPr lang="en-GB" i="1" u="sng" dirty="0">
              <a:solidFill>
                <a:srgbClr val="0070C0"/>
              </a:solidFill>
              <a:latin typeface="Calibri" charset="0"/>
              <a:ea typeface="Arial" charset="0"/>
            </a:endParaRPr>
          </a:p>
          <a:p>
            <a:pPr marL="12700" marR="5080" lvl="0" indent="720000" algn="ctr">
              <a:lnSpc>
                <a:spcPts val="3800"/>
              </a:lnSpc>
              <a:spcBef>
                <a:spcPts val="430"/>
              </a:spcBef>
              <a:spcAft>
                <a:spcPts val="2400"/>
              </a:spcAft>
              <a:buNone/>
            </a:pPr>
            <a:r>
              <a:rPr lang="zh-CN" altLang="en-US" b="1" spc="-15" dirty="0">
                <a:solidFill>
                  <a:srgbClr val="005D85"/>
                </a:solidFill>
                <a:latin typeface="STXihei" panose="02010600040101010101" pitchFamily="2" charset="-122"/>
                <a:ea typeface="STXihei" panose="02010600040101010101" pitchFamily="2" charset="-122"/>
                <a:cs typeface="Calibri"/>
              </a:rPr>
              <a:t>桌面演练</a:t>
            </a:r>
            <a:r>
              <a:rPr lang="zh-CN" altLang="en-US" dirty="0">
                <a:solidFill>
                  <a:prstClr val="black"/>
                </a:solidFill>
                <a:latin typeface="Calibri"/>
                <a:ea typeface="宋体" panose="02010600030101010101" pitchFamily="2" charset="-122"/>
                <a:cs typeface="Calibri"/>
              </a:rPr>
              <a:t>是以讨论为基础的活动，使用渐进式模拟场景以及按脚本附加的一系列具体情况，使学员考虑潜在突发卫生事件对现有计划、程序和能力的影响。</a:t>
            </a:r>
            <a:endParaRPr lang="zh-CN" altLang="en-US" sz="3550" dirty="0">
              <a:solidFill>
                <a:prstClr val="black"/>
              </a:solidFill>
              <a:latin typeface="Calibri"/>
              <a:cs typeface="Calibri"/>
            </a:endParaRPr>
          </a:p>
          <a:p>
            <a:pPr marL="254635" marR="246379" lvl="0" indent="0" algn="ctr">
              <a:lnSpc>
                <a:spcPts val="3000"/>
              </a:lnSpc>
              <a:spcBef>
                <a:spcPts val="0"/>
              </a:spcBef>
              <a:spcAft>
                <a:spcPts val="2400"/>
              </a:spcAft>
              <a:buNone/>
            </a:pPr>
            <a:r>
              <a:rPr lang="zh-CN" altLang="en-US" spc="-120" dirty="0">
                <a:solidFill>
                  <a:prstClr val="black"/>
                </a:solidFill>
                <a:latin typeface="Calibri"/>
                <a:ea typeface="宋体" panose="02010600030101010101" pitchFamily="2" charset="-122"/>
                <a:cs typeface="Calibri"/>
              </a:rPr>
              <a:t>“桌面演练在非正式、无压力的环境中</a:t>
            </a:r>
            <a:r>
              <a:rPr lang="zh-CN" altLang="en-US" b="1" spc="-15" dirty="0">
                <a:solidFill>
                  <a:srgbClr val="005D85"/>
                </a:solidFill>
                <a:latin typeface="STXihei" panose="02010600040101010101" pitchFamily="2" charset="-122"/>
                <a:ea typeface="STXihei" panose="02010600040101010101" pitchFamily="2" charset="-122"/>
                <a:cs typeface="Calibri"/>
              </a:rPr>
              <a:t>模拟突发事件</a:t>
            </a:r>
            <a:r>
              <a:rPr lang="zh-CN" altLang="en-US" spc="-120" dirty="0">
                <a:solidFill>
                  <a:prstClr val="black"/>
                </a:solidFill>
                <a:latin typeface="Calibri"/>
                <a:ea typeface="宋体" panose="02010600030101010101" pitchFamily="2" charset="-122"/>
                <a:cs typeface="Calibri"/>
              </a:rPr>
              <a:t>”。</a:t>
            </a:r>
            <a:endParaRPr lang="zh-CN" altLang="en-US" dirty="0">
              <a:solidFill>
                <a:prstClr val="black"/>
              </a:solidFill>
              <a:latin typeface="Calibri"/>
              <a:cs typeface="Calibri"/>
            </a:endParaRPr>
          </a:p>
          <a:p>
            <a:pPr marL="0" indent="0" algn="ctr">
              <a:buNone/>
            </a:pPr>
            <a:br>
              <a:rPr lang="en-US" dirty="0"/>
            </a:br>
            <a:r>
              <a:rPr lang="en-US" altLang="zh-CN" sz="1600" dirty="0">
                <a:latin typeface="Times New Roman" panose="02020603050405020304" pitchFamily="18" charset="0"/>
                <a:ea typeface="SimSun" panose="02010600030101010101" pitchFamily="2" charset="-122"/>
                <a:cs typeface="Times New Roman" panose="02020603050405020304" pitchFamily="18" charset="0"/>
              </a:rPr>
              <a:t>-</a:t>
            </a:r>
            <a:r>
              <a:rPr lang="zh-CN" altLang="en-US" sz="1600" dirty="0">
                <a:latin typeface="Times New Roman" panose="02020603050405020304" pitchFamily="18" charset="0"/>
                <a:ea typeface="SimSun" panose="02010600030101010101" pitchFamily="2" charset="-122"/>
                <a:cs typeface="Times New Roman" panose="02020603050405020304" pitchFamily="18" charset="0"/>
              </a:rPr>
              <a:t>世卫组织演练手册，</a:t>
            </a:r>
            <a:r>
              <a:rPr lang="en-US" altLang="zh-CN" sz="1600" dirty="0">
                <a:latin typeface="Times New Roman" panose="02020603050405020304" pitchFamily="18" charset="0"/>
                <a:ea typeface="SimSun" panose="02010600030101010101" pitchFamily="2" charset="-122"/>
                <a:cs typeface="Times New Roman" panose="02020603050405020304" pitchFamily="18" charset="0"/>
              </a:rPr>
              <a:t>2017</a:t>
            </a:r>
            <a:r>
              <a:rPr lang="zh-CN" altLang="en-US" sz="1600" dirty="0">
                <a:latin typeface="Times New Roman" panose="02020603050405020304" pitchFamily="18" charset="0"/>
                <a:ea typeface="SimSun" panose="02010600030101010101" pitchFamily="2" charset="-122"/>
                <a:cs typeface="Times New Roman" panose="02020603050405020304" pitchFamily="18" charset="0"/>
              </a:rPr>
              <a:t>年</a:t>
            </a:r>
          </a:p>
          <a:p>
            <a:pPr marL="0" indent="0">
              <a:lnSpc>
                <a:spcPct val="115000"/>
              </a:lnSpc>
              <a:spcAft>
                <a:spcPts val="1200"/>
              </a:spcAft>
              <a:buNone/>
            </a:pPr>
            <a:endParaRPr lang="en-GB" i="1" u="sng" dirty="0">
              <a:solidFill>
                <a:srgbClr val="0070C0"/>
              </a:solidFill>
              <a:latin typeface="Arial" charset="0"/>
              <a:ea typeface="Arial" charset="0"/>
            </a:endParaRPr>
          </a:p>
          <a:p>
            <a:pPr marL="0" indent="0">
              <a:buNone/>
            </a:pPr>
            <a:endParaRPr lang="en-US"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5" name="文本框 4"/>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STXihei" panose="02010600040101010101" pitchFamily="2" charset="-122"/>
                <a:ea typeface="STXihei" panose="02010600040101010101" pitchFamily="2" charset="-122"/>
              </a:rPr>
              <a:t>模拟演练</a:t>
            </a:r>
          </a:p>
        </p:txBody>
      </p:sp>
      <p:sp>
        <p:nvSpPr>
          <p:cNvPr id="7" name="文本框 6"/>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5</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8" name="文本框 7"/>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7F212-D0A6-4214-B3AF-B63213580F06}"/>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cs typeface="Calibri" panose="020F0502020204030204" pitchFamily="34" charset="0"/>
              </a:rPr>
              <a:t>设计和目的</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0DFA6662-E0A7-42E7-85DE-8E057FA7B6B3}"/>
              </a:ext>
            </a:extLst>
          </p:cNvPr>
          <p:cNvSpPr>
            <a:spLocks noGrp="1"/>
          </p:cNvSpPr>
          <p:nvPr>
            <p:ph type="dt" sz="half" idx="10"/>
          </p:nvPr>
        </p:nvSpPr>
        <p:spPr/>
        <p:txBody>
          <a:bodyPr/>
          <a:lstStyle/>
          <a:p>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13" name="Rectangle 12">
            <a:extLst>
              <a:ext uri="{FF2B5EF4-FFF2-40B4-BE49-F238E27FC236}">
                <a16:creationId xmlns:a16="http://schemas.microsoft.com/office/drawing/2014/main" id="{8DCE674F-954A-4D0E-90FA-4EB88E0C98B6}"/>
              </a:ext>
            </a:extLst>
          </p:cNvPr>
          <p:cNvSpPr/>
          <p:nvPr/>
        </p:nvSpPr>
        <p:spPr>
          <a:xfrm>
            <a:off x="152780" y="698873"/>
            <a:ext cx="8140320" cy="4846320"/>
          </a:xfrm>
          <a:prstGeom prst="rect">
            <a:avLst/>
          </a:prstGeom>
        </p:spPr>
        <p:txBody>
          <a:bodyPr wrap="square" lIns="91440" tIns="45720" rIns="91440" bIns="45720" anchor="t">
            <a:spAutoFit/>
          </a:bodyPr>
          <a:lstStyle/>
          <a:p>
            <a:pPr>
              <a:spcAft>
                <a:spcPts val="2400"/>
              </a:spcAft>
            </a:pPr>
            <a:r>
              <a:rPr lang="zh-CN" altLang="en-US" sz="3600" b="1" dirty="0">
                <a:solidFill>
                  <a:schemeClr val="accent3"/>
                </a:solidFill>
                <a:latin typeface="STXihei" panose="02010600040101010101" pitchFamily="2" charset="-122"/>
                <a:ea typeface="STXihei" panose="02010600040101010101" pitchFamily="2" charset="-122"/>
              </a:rPr>
              <a:t>演练的设计和目的</a:t>
            </a:r>
            <a:endParaRPr lang="en-US" sz="3600" b="1" dirty="0">
              <a:solidFill>
                <a:schemeClr val="accent3"/>
              </a:solidFill>
              <a:latin typeface="STXihei" panose="02010600040101010101" pitchFamily="2" charset="-122"/>
              <a:ea typeface="STXihei" panose="02010600040101010101" pitchFamily="2" charset="-122"/>
            </a:endParaRPr>
          </a:p>
          <a:p>
            <a:pPr>
              <a:spcAft>
                <a:spcPts val="2400"/>
              </a:spcAft>
            </a:pPr>
            <a:endParaRPr lang="en-US" sz="1000" b="1" dirty="0">
              <a:solidFill>
                <a:schemeClr val="accent3"/>
              </a:solidFill>
            </a:endParaRPr>
          </a:p>
          <a:p>
            <a:pPr indent="504000" algn="just">
              <a:lnSpc>
                <a:spcPts val="2700"/>
              </a:lnSpc>
              <a:spcAft>
                <a:spcPts val="2400"/>
              </a:spcAft>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根据</a:t>
            </a:r>
            <a:r>
              <a:rPr lang="en-US" altLang="zh-CN" sz="20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战略防范和应对计划（</a:t>
            </a:r>
            <a:r>
              <a:rPr lang="en-US" altLang="zh-CN" sz="2000" dirty="0">
                <a:latin typeface="Times New Roman" panose="02020603050405020304" pitchFamily="18" charset="0"/>
                <a:ea typeface="SimSun" panose="02010600030101010101" pitchFamily="2" charset="-122"/>
                <a:cs typeface="Times New Roman" panose="02020603050405020304" pitchFamily="18" charset="0"/>
              </a:rPr>
              <a:t>SPRP</a:t>
            </a: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），本次演练要求各国和公共卫生行为者评估防范和应对当前和今后</a:t>
            </a:r>
            <a:r>
              <a:rPr lang="en-US" altLang="zh-CN" sz="20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疫情所需的公共卫生计划和规划结构。</a:t>
            </a:r>
          </a:p>
          <a:p>
            <a:pPr indent="504000" algn="just">
              <a:lnSpc>
                <a:spcPts val="2700"/>
              </a:lnSpc>
              <a:spcAft>
                <a:spcPts val="2400"/>
              </a:spcAft>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演练采用我们迄今所了解的有关该病毒的情况，并要求学员评估他们的防范和应对工作。</a:t>
            </a:r>
          </a:p>
          <a:p>
            <a:pPr indent="504000" algn="just">
              <a:lnSpc>
                <a:spcPts val="2700"/>
              </a:lnSpc>
              <a:spcAft>
                <a:spcPts val="2400"/>
              </a:spcAft>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这方面的结果将转化为战略行动，指导所有国家和国际伙伴在制定和改进针对具体情况的国家和区域行动计划时所做出的努力。</a:t>
            </a:r>
          </a:p>
        </p:txBody>
      </p:sp>
      <p:pic>
        <p:nvPicPr>
          <p:cNvPr id="5" name="Picture 4" descr="A picture containing website&#10;&#10;Description automatically generated">
            <a:extLst>
              <a:ext uri="{FF2B5EF4-FFF2-40B4-BE49-F238E27FC236}">
                <a16:creationId xmlns:a16="http://schemas.microsoft.com/office/drawing/2014/main" id="{AEA338B0-3F80-434E-B8FA-2672D4B161B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26048" y="935536"/>
            <a:ext cx="3273469" cy="5114795"/>
          </a:xfrm>
          <a:prstGeom prst="rect">
            <a:avLst/>
          </a:prstGeom>
        </p:spPr>
      </p:pic>
      <p:sp>
        <p:nvSpPr>
          <p:cNvPr id="6" name="文本框 5"/>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STXihei" panose="02010600040101010101" pitchFamily="2" charset="-122"/>
                <a:ea typeface="STXihei" panose="02010600040101010101" pitchFamily="2" charset="-122"/>
              </a:rPr>
              <a:t>模拟演练</a:t>
            </a:r>
          </a:p>
        </p:txBody>
      </p:sp>
      <p:sp>
        <p:nvSpPr>
          <p:cNvPr id="8" name="文本框 7"/>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6</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9" name="文本框 8"/>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328896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桌面演练的总体目标</a:t>
            </a:r>
            <a:endParaRPr lang="en-US" dirty="0">
              <a:latin typeface="STXihei" panose="02010600040101010101" pitchFamily="2" charset="-122"/>
              <a:ea typeface="STXihei" panose="02010600040101010101" pitchFamily="2" charset="-122"/>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a:normAutofit/>
          </a:bodyPr>
          <a:lstStyle/>
          <a:p>
            <a:pPr marL="0" lvl="0" indent="0">
              <a:lnSpc>
                <a:spcPct val="150000"/>
              </a:lnSpc>
              <a:spcBef>
                <a:spcPts val="700"/>
              </a:spcBef>
              <a:buClr>
                <a:schemeClr val="tx1"/>
              </a:buClr>
              <a:buSzPct val="100000"/>
              <a:buNone/>
            </a:pPr>
            <a:r>
              <a:rPr lang="zh-CN" altLang="en-US" sz="3200" b="1" dirty="0">
                <a:solidFill>
                  <a:schemeClr val="accent3"/>
                </a:solidFill>
                <a:latin typeface="STXihei" panose="02010600040101010101" pitchFamily="2" charset="-122"/>
                <a:ea typeface="STXihei" panose="02010600040101010101" pitchFamily="2" charset="-122"/>
                <a:cs typeface="Calibri" panose="020F0502020204030204" pitchFamily="34" charset="0"/>
              </a:rPr>
              <a:t>总体目标</a:t>
            </a:r>
          </a:p>
          <a:p>
            <a:pPr marL="457200" lvl="0" indent="-457200">
              <a:lnSpc>
                <a:spcPts val="3700"/>
              </a:lnSpc>
              <a:spcBef>
                <a:spcPts val="0"/>
              </a:spcBef>
              <a:spcAft>
                <a:spcPts val="1800"/>
              </a:spcAft>
              <a:buClr>
                <a:schemeClr val="tx1"/>
              </a:buClr>
              <a:buSzPct val="100000"/>
              <a:buFont typeface="+mj-lt"/>
              <a:buAutoNum type="arabicPeriod"/>
            </a:pPr>
            <a:r>
              <a:rPr lang="zh-CN" altLang="en-US" dirty="0">
                <a:solidFill>
                  <a:schemeClr val="accent5"/>
                </a:solidFill>
                <a:latin typeface="Times New Roman" panose="02020603050405020304" pitchFamily="18" charset="0"/>
                <a:ea typeface="SimSun" panose="02010600030101010101" pitchFamily="2" charset="-122"/>
                <a:cs typeface="Times New Roman" panose="02020603050405020304" pitchFamily="18" charset="0"/>
              </a:rPr>
              <a:t>分享</a:t>
            </a:r>
            <a:r>
              <a:rPr lang="zh-CN" altLang="en-US" dirty="0">
                <a:latin typeface="Times New Roman" panose="02020603050405020304" pitchFamily="18" charset="0"/>
                <a:ea typeface="SimSun" panose="02010600030101010101" pitchFamily="2" charset="-122"/>
                <a:cs typeface="Times New Roman" panose="02020603050405020304" pitchFamily="18" charset="0"/>
              </a:rPr>
              <a:t>防范工作进展方面的</a:t>
            </a:r>
            <a:r>
              <a:rPr lang="zh-CN" altLang="en-US" dirty="0">
                <a:solidFill>
                  <a:schemeClr val="accent5"/>
                </a:solidFill>
                <a:latin typeface="Times New Roman" panose="02020603050405020304" pitchFamily="18" charset="0"/>
                <a:ea typeface="SimSun" panose="02010600030101010101" pitchFamily="2" charset="-122"/>
                <a:cs typeface="Times New Roman" panose="02020603050405020304" pitchFamily="18" charset="0"/>
              </a:rPr>
              <a:t>信息</a:t>
            </a:r>
            <a:r>
              <a:rPr lang="zh-CN" altLang="en-US" dirty="0">
                <a:latin typeface="Times New Roman" panose="02020603050405020304" pitchFamily="18" charset="0"/>
                <a:ea typeface="SimSun" panose="02010600030101010101" pitchFamily="2" charset="-122"/>
                <a:cs typeface="Times New Roman" panose="02020603050405020304" pitchFamily="18" charset="0"/>
              </a:rPr>
              <a:t>，包括贵国应对当前和今后</a:t>
            </a:r>
            <a:r>
              <a:rPr lang="en-US" altLang="zh-CN"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dirty="0">
                <a:latin typeface="Times New Roman" panose="02020603050405020304" pitchFamily="18" charset="0"/>
                <a:ea typeface="SimSun" panose="02010600030101010101" pitchFamily="2" charset="-122"/>
                <a:cs typeface="Times New Roman" panose="02020603050405020304" pitchFamily="18" charset="0"/>
              </a:rPr>
              <a:t>疫情的应对能力、计划和程序。</a:t>
            </a:r>
            <a:endParaRPr lang="en-US" altLang="zh-CN" dirty="0">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lnSpc>
                <a:spcPts val="3700"/>
              </a:lnSpc>
              <a:spcBef>
                <a:spcPts val="0"/>
              </a:spcBef>
              <a:spcAft>
                <a:spcPts val="1800"/>
              </a:spcAft>
              <a:buClr>
                <a:schemeClr val="tx1"/>
              </a:buClr>
              <a:buSzPct val="100000"/>
              <a:buFont typeface="+mj-lt"/>
              <a:buAutoNum type="arabicPeriod"/>
            </a:pPr>
            <a:r>
              <a:rPr lang="zh-CN" altLang="en-US" dirty="0">
                <a:solidFill>
                  <a:schemeClr val="accent5"/>
                </a:solidFill>
                <a:latin typeface="Times New Roman" panose="02020603050405020304" pitchFamily="18" charset="0"/>
                <a:ea typeface="SimSun" panose="02010600030101010101" pitchFamily="2" charset="-122"/>
                <a:cs typeface="Times New Roman" panose="02020603050405020304" pitchFamily="18" charset="0"/>
              </a:rPr>
              <a:t>确定</a:t>
            </a:r>
            <a:r>
              <a:rPr lang="zh-CN" altLang="en-US" dirty="0">
                <a:latin typeface="Times New Roman" panose="02020603050405020304" pitchFamily="18" charset="0"/>
                <a:ea typeface="SimSun" panose="02010600030101010101" pitchFamily="2" charset="-122"/>
                <a:cs typeface="Times New Roman" panose="02020603050405020304" pitchFamily="18" charset="0"/>
              </a:rPr>
              <a:t>卫生行为者与其它部门</a:t>
            </a:r>
            <a:r>
              <a:rPr lang="zh-CN" altLang="en-US" dirty="0">
                <a:solidFill>
                  <a:schemeClr val="accent5"/>
                </a:solidFill>
                <a:latin typeface="Times New Roman" panose="02020603050405020304" pitchFamily="18" charset="0"/>
                <a:ea typeface="SimSun" panose="02010600030101010101" pitchFamily="2" charset="-122"/>
                <a:cs typeface="Times New Roman" panose="02020603050405020304" pitchFamily="18" charset="0"/>
              </a:rPr>
              <a:t>相互依存的领域。</a:t>
            </a:r>
            <a:endParaRPr lang="en-US" altLang="zh-CN" dirty="0">
              <a:solidFill>
                <a:schemeClr val="accent5"/>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lnSpc>
                <a:spcPts val="3700"/>
              </a:lnSpc>
              <a:spcBef>
                <a:spcPts val="0"/>
              </a:spcBef>
              <a:spcAft>
                <a:spcPts val="1800"/>
              </a:spcAft>
              <a:buClr>
                <a:schemeClr val="tx1"/>
              </a:buClr>
              <a:buSzPct val="100000"/>
              <a:buFont typeface="+mj-lt"/>
              <a:buAutoNum type="arabicPeriod"/>
            </a:pPr>
            <a:r>
              <a:rPr lang="zh-CN" altLang="en-US" dirty="0">
                <a:latin typeface="Times New Roman" panose="02020603050405020304" pitchFamily="18" charset="0"/>
                <a:ea typeface="SimSun" panose="02010600030101010101" pitchFamily="2" charset="-122"/>
                <a:cs typeface="Times New Roman" panose="02020603050405020304" pitchFamily="18" charset="0"/>
              </a:rPr>
              <a:t>根据</a:t>
            </a:r>
            <a:r>
              <a:rPr lang="en-US" altLang="zh-CN"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dirty="0">
                <a:latin typeface="Times New Roman" panose="02020603050405020304" pitchFamily="18" charset="0"/>
                <a:ea typeface="SimSun" panose="02010600030101010101" pitchFamily="2" charset="-122"/>
                <a:cs typeface="Times New Roman" panose="02020603050405020304" pitchFamily="18" charset="0"/>
              </a:rPr>
              <a:t>战略防范和应对计划（</a:t>
            </a:r>
            <a:r>
              <a:rPr lang="en-US" altLang="zh-CN" dirty="0">
                <a:latin typeface="Times New Roman" panose="02020603050405020304" pitchFamily="18" charset="0"/>
                <a:ea typeface="SimSun" panose="02010600030101010101" pitchFamily="2" charset="-122"/>
                <a:cs typeface="Times New Roman" panose="02020603050405020304" pitchFamily="18" charset="0"/>
              </a:rPr>
              <a:t>SPRP</a:t>
            </a:r>
            <a:r>
              <a:rPr lang="zh-CN" altLang="en-US" dirty="0">
                <a:latin typeface="Times New Roman" panose="02020603050405020304" pitchFamily="18" charset="0"/>
                <a:ea typeface="SimSun" panose="02010600030101010101" pitchFamily="2" charset="-122"/>
                <a:cs typeface="Times New Roman" panose="02020603050405020304" pitchFamily="18" charset="0"/>
              </a:rPr>
              <a:t>）</a:t>
            </a:r>
            <a:r>
              <a:rPr lang="zh-CN" altLang="en-US" dirty="0">
                <a:solidFill>
                  <a:schemeClr val="accent5"/>
                </a:solidFill>
                <a:latin typeface="Times New Roman" panose="02020603050405020304" pitchFamily="18" charset="0"/>
                <a:ea typeface="SimSun" panose="02010600030101010101" pitchFamily="2" charset="-122"/>
                <a:cs typeface="Times New Roman" panose="02020603050405020304" pitchFamily="18" charset="0"/>
              </a:rPr>
              <a:t>进行差距分析。</a:t>
            </a:r>
            <a:endParaRPr lang="en-US" altLang="zh-CN" dirty="0">
              <a:solidFill>
                <a:schemeClr val="accent5"/>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lnSpc>
                <a:spcPts val="3700"/>
              </a:lnSpc>
              <a:spcBef>
                <a:spcPts val="0"/>
              </a:spcBef>
              <a:spcAft>
                <a:spcPts val="1800"/>
              </a:spcAft>
              <a:buClr>
                <a:schemeClr val="tx1"/>
              </a:buClr>
              <a:buSzPct val="100000"/>
              <a:buFont typeface="+mj-lt"/>
              <a:buAutoNum type="arabicPeriod"/>
            </a:pPr>
            <a:r>
              <a:rPr lang="zh-CN" altLang="en-US" dirty="0">
                <a:latin typeface="Times New Roman" panose="02020603050405020304" pitchFamily="18" charset="0"/>
                <a:ea typeface="SimSun" panose="02010600030101010101" pitchFamily="2" charset="-122"/>
                <a:cs typeface="Times New Roman" panose="02020603050405020304" pitchFamily="18" charset="0"/>
              </a:rPr>
              <a:t>根据战略防范和应对计划</a:t>
            </a:r>
            <a:r>
              <a:rPr lang="zh-CN" altLang="en-US" dirty="0">
                <a:solidFill>
                  <a:schemeClr val="accent5"/>
                </a:solidFill>
                <a:latin typeface="Times New Roman" panose="02020603050405020304" pitchFamily="18" charset="0"/>
                <a:ea typeface="SimSun" panose="02010600030101010101" pitchFamily="2" charset="-122"/>
                <a:cs typeface="Times New Roman" panose="02020603050405020304" pitchFamily="18" charset="0"/>
              </a:rPr>
              <a:t>制定行动计划，提高您的准备程度。</a:t>
            </a:r>
            <a:endParaRPr 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0" indent="0">
              <a:spcBef>
                <a:spcPts val="700"/>
              </a:spcBef>
              <a:buClr>
                <a:schemeClr val="tx1"/>
              </a:buClr>
              <a:buSzPct val="100000"/>
              <a:buNone/>
            </a:pPr>
            <a:endParaRPr lang="en-US" sz="3200" dirty="0">
              <a:latin typeface="+mj-lt"/>
            </a:endParaRPr>
          </a:p>
          <a:p>
            <a:endParaRPr lang="en-US" dirty="0">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r>
              <a:rPr lang="en-US"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6" name="文本框 5"/>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STXihei" panose="02010600040101010101" pitchFamily="2" charset="-122"/>
                <a:ea typeface="STXihei" panose="02010600040101010101" pitchFamily="2" charset="-122"/>
              </a:rPr>
              <a:t>模拟演练</a:t>
            </a:r>
          </a:p>
        </p:txBody>
      </p:sp>
      <p:sp>
        <p:nvSpPr>
          <p:cNvPr id="7" name="文本框 6"/>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
        <p:nvSpPr>
          <p:cNvPr id="8" name="文本框 7"/>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7</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桌面演练的范围</a:t>
            </a:r>
            <a:endParaRPr lang="en-US" dirty="0">
              <a:latin typeface="STXihei" panose="02010600040101010101" pitchFamily="2" charset="-122"/>
              <a:ea typeface="STXihei" panose="02010600040101010101" pitchFamily="2" charset="-122"/>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lvl="0" indent="0">
              <a:lnSpc>
                <a:spcPct val="100000"/>
              </a:lnSpc>
              <a:spcBef>
                <a:spcPts val="700"/>
              </a:spcBef>
              <a:buClr>
                <a:schemeClr val="tx1"/>
              </a:buClr>
              <a:buSzPct val="100000"/>
              <a:buNone/>
            </a:pPr>
            <a:endParaRPr lang="en-US" sz="2600" b="1" dirty="0">
              <a:solidFill>
                <a:schemeClr val="accent5"/>
              </a:solidFill>
              <a:latin typeface="+mj-lt"/>
              <a:cs typeface="Calibri" panose="020F0502020204030204" pitchFamily="34" charset="0"/>
            </a:endParaRPr>
          </a:p>
          <a:p>
            <a:pPr marL="0" lvl="0" indent="0">
              <a:lnSpc>
                <a:spcPct val="100000"/>
              </a:lnSpc>
              <a:spcBef>
                <a:spcPts val="700"/>
              </a:spcBef>
              <a:buClr>
                <a:schemeClr val="tx1"/>
              </a:buClr>
              <a:buSzPct val="100000"/>
              <a:buNone/>
            </a:pPr>
            <a:r>
              <a:rPr lang="zh-CN" altLang="en-US" sz="2400" b="1" dirty="0">
                <a:solidFill>
                  <a:schemeClr val="accent5"/>
                </a:solidFill>
                <a:latin typeface="STXihei" panose="02010600040101010101" pitchFamily="2" charset="-122"/>
                <a:ea typeface="STXihei" panose="02010600040101010101" pitchFamily="2" charset="-122"/>
                <a:cs typeface="Calibri" panose="020F0502020204030204" pitchFamily="34" charset="0"/>
              </a:rPr>
              <a:t>桌面演练的范围将包括：</a:t>
            </a:r>
            <a:endParaRPr lang="en-US" altLang="zh-CN" sz="2400" b="1" dirty="0">
              <a:solidFill>
                <a:schemeClr val="accent5"/>
              </a:solidFill>
              <a:latin typeface="STXihei" panose="02010600040101010101" pitchFamily="2" charset="-122"/>
              <a:ea typeface="STXihei" panose="02010600040101010101" pitchFamily="2" charset="-122"/>
              <a:cs typeface="Calibri" panose="020F0502020204030204" pitchFamily="34" charset="0"/>
            </a:endParaRPr>
          </a:p>
          <a:p>
            <a:pPr marL="0" lvl="0" indent="0">
              <a:lnSpc>
                <a:spcPct val="100000"/>
              </a:lnSpc>
              <a:spcBef>
                <a:spcPts val="700"/>
              </a:spcBef>
              <a:buClr>
                <a:schemeClr val="tx1"/>
              </a:buClr>
              <a:buSzPct val="100000"/>
              <a:buNone/>
            </a:pPr>
            <a:endParaRPr lang="en-US" sz="2400" b="1" dirty="0">
              <a:solidFill>
                <a:schemeClr val="accent5"/>
              </a:solidFill>
              <a:latin typeface="+mj-lt"/>
              <a:cs typeface="Calibri" panose="020F0502020204030204" pitchFamily="34" charset="0"/>
            </a:endParaRPr>
          </a:p>
          <a:p>
            <a:pPr>
              <a:lnSpc>
                <a:spcPct val="100000"/>
              </a:lnSpc>
              <a:spcBef>
                <a:spcPts val="700"/>
              </a:spcBef>
              <a:spcAft>
                <a:spcPts val="1200"/>
              </a:spcAft>
              <a:buClr>
                <a:schemeClr val="tx1"/>
              </a:buClr>
              <a:buSzPct val="100000"/>
            </a:pPr>
            <a:r>
              <a:rPr lang="zh-CN" altLang="en-US"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审查</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处理</a:t>
            </a: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疑似病例和确诊病例的业务管理流程。</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nSpc>
                <a:spcPct val="100000"/>
              </a:lnSpc>
              <a:spcBef>
                <a:spcPts val="700"/>
              </a:spcBef>
              <a:spcAft>
                <a:spcPts val="1200"/>
              </a:spcAft>
              <a:buClr>
                <a:schemeClr val="tx1"/>
              </a:buClr>
              <a:buSzPct val="100000"/>
            </a:pPr>
            <a:r>
              <a:rPr lang="zh-CN" altLang="en-US"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确认</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与检测和实验室能力相关的</a:t>
            </a:r>
            <a:r>
              <a:rPr lang="zh-CN" altLang="en-US"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程序</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nSpc>
                <a:spcPct val="100000"/>
              </a:lnSpc>
              <a:spcBef>
                <a:spcPts val="700"/>
              </a:spcBef>
              <a:spcAft>
                <a:spcPts val="1200"/>
              </a:spcAft>
              <a:buClr>
                <a:schemeClr val="tx1"/>
              </a:buClr>
              <a:buSzPct val="100000"/>
            </a:pPr>
            <a:r>
              <a:rPr lang="zh-CN" altLang="en-US"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审查</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公共卫生措施和接触者追踪工作的运作情况。</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nSpc>
                <a:spcPct val="100000"/>
              </a:lnSpc>
              <a:spcBef>
                <a:spcPts val="700"/>
              </a:spcBef>
              <a:spcAft>
                <a:spcPts val="1200"/>
              </a:spcAft>
              <a:buClr>
                <a:schemeClr val="tx1"/>
              </a:buClr>
              <a:buSzPct val="100000"/>
            </a:pPr>
            <a:r>
              <a:rPr lang="zh-CN" altLang="en-US"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审查</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明确问责关系（作用和责任）和多部门协作的</a:t>
            </a:r>
            <a:r>
              <a:rPr lang="zh-CN" altLang="en-US"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计划</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，以便做出及时、充分协调和有效的反应。</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nSpc>
                <a:spcPct val="100000"/>
              </a:lnSpc>
              <a:spcBef>
                <a:spcPts val="700"/>
              </a:spcBef>
              <a:spcAft>
                <a:spcPts val="1200"/>
              </a:spcAft>
              <a:buClr>
                <a:schemeClr val="tx1"/>
              </a:buClr>
              <a:buSzPct val="100000"/>
            </a:pPr>
            <a:r>
              <a:rPr lang="zh-CN" altLang="en-US"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审查风险和媒体沟通</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计划。</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5" name="文本框 4"/>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7" name="文本框 6"/>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8</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8" name="文本框 7"/>
          <p:cNvSpPr txBox="1"/>
          <p:nvPr/>
        </p:nvSpPr>
        <p:spPr>
          <a:xfrm>
            <a:off x="2335169" y="6617186"/>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cs typeface="Arial"/>
              </a:rPr>
              <a:t>演练管理团队</a:t>
            </a:r>
            <a:endParaRPr lang="en-US" dirty="0">
              <a:latin typeface="STXihei" panose="02010600040101010101" pitchFamily="2" charset="-122"/>
              <a:ea typeface="STXihei" panose="02010600040101010101" pitchFamily="2" charset="-122"/>
              <a:cs typeface="Arial"/>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80724" cy="5465750"/>
          </a:xfrm>
        </p:spPr>
        <p:txBody>
          <a:bodyPr>
            <a:noAutofit/>
          </a:bodyPr>
          <a:lstStyle/>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lvl="0" indent="0">
              <a:lnSpc>
                <a:spcPct val="100000"/>
              </a:lnSpc>
              <a:spcBef>
                <a:spcPts val="700"/>
              </a:spcBef>
              <a:buClr>
                <a:schemeClr val="tx1"/>
              </a:buClr>
              <a:buSzPct val="100000"/>
              <a:buNone/>
            </a:pPr>
            <a:r>
              <a:rPr lang="zh-CN" altLang="en-US" sz="2600" b="1" dirty="0">
                <a:solidFill>
                  <a:schemeClr val="accent3"/>
                </a:solidFill>
                <a:latin typeface="STXihei" panose="02010600040101010101" pitchFamily="2" charset="-122"/>
                <a:ea typeface="STXihei" panose="02010600040101010101" pitchFamily="2" charset="-122"/>
                <a:cs typeface="Calibri" panose="020F0502020204030204" pitchFamily="34" charset="0"/>
              </a:rPr>
              <a:t>角色</a:t>
            </a:r>
            <a:endParaRPr lang="en-US" altLang="zh-CN" sz="2600" b="1" dirty="0">
              <a:solidFill>
                <a:schemeClr val="accent3"/>
              </a:solidFill>
              <a:latin typeface="STXihei" panose="02010600040101010101" pitchFamily="2" charset="-122"/>
              <a:ea typeface="STXihei" panose="02010600040101010101" pitchFamily="2" charset="-122"/>
              <a:cs typeface="Calibri" panose="020F0502020204030204" pitchFamily="34" charset="0"/>
            </a:endParaRPr>
          </a:p>
          <a:p>
            <a:pPr marL="0" lvl="0" indent="0">
              <a:lnSpc>
                <a:spcPts val="3800"/>
              </a:lnSpc>
              <a:spcBef>
                <a:spcPts val="700"/>
              </a:spcBef>
              <a:buClr>
                <a:schemeClr val="tx1"/>
              </a:buClr>
              <a:buSzPct val="100000"/>
              <a:buNone/>
            </a:pPr>
            <a:r>
              <a:rPr lang="zh-CN" altLang="en-US" sz="2600" dirty="0">
                <a:latin typeface="Times New Roman" panose="02020603050405020304" pitchFamily="18" charset="0"/>
                <a:ea typeface="SimSun" panose="02010600030101010101" pitchFamily="2" charset="-122"/>
                <a:cs typeface="Times New Roman" panose="02020603050405020304" pitchFamily="18" charset="0"/>
              </a:rPr>
              <a:t>主持人：（插入姓名）</a:t>
            </a:r>
            <a:endParaRPr lang="en-US" altLang="zh-CN" sz="2600" dirty="0">
              <a:latin typeface="Times New Roman" panose="02020603050405020304" pitchFamily="18" charset="0"/>
              <a:ea typeface="SimSun" panose="02010600030101010101" pitchFamily="2" charset="-122"/>
              <a:cs typeface="Times New Roman" panose="02020603050405020304" pitchFamily="18" charset="0"/>
            </a:endParaRPr>
          </a:p>
          <a:p>
            <a:pPr marL="0" lvl="0" indent="0">
              <a:lnSpc>
                <a:spcPts val="3800"/>
              </a:lnSpc>
              <a:spcBef>
                <a:spcPts val="700"/>
              </a:spcBef>
              <a:buClr>
                <a:schemeClr val="tx1"/>
              </a:buClr>
              <a:buSzPct val="100000"/>
              <a:buNone/>
            </a:pPr>
            <a:r>
              <a:rPr lang="zh-CN" altLang="en-US" sz="2600" dirty="0">
                <a:latin typeface="Times New Roman" panose="02020603050405020304" pitchFamily="18" charset="0"/>
                <a:ea typeface="SimSun" panose="02010600030101010101" pitchFamily="2" charset="-122"/>
                <a:cs typeface="Times New Roman" panose="02020603050405020304" pitchFamily="18" charset="0"/>
              </a:rPr>
              <a:t>报告员：（插入姓名）</a:t>
            </a:r>
            <a:endParaRPr lang="en-US" altLang="zh-CN" sz="2600" dirty="0">
              <a:latin typeface="Times New Roman" panose="02020603050405020304" pitchFamily="18" charset="0"/>
              <a:ea typeface="SimSun" panose="02010600030101010101" pitchFamily="2" charset="-122"/>
              <a:cs typeface="Times New Roman" panose="02020603050405020304" pitchFamily="18" charset="0"/>
            </a:endParaRPr>
          </a:p>
          <a:p>
            <a:pPr marL="0" lvl="0" indent="0">
              <a:lnSpc>
                <a:spcPts val="3800"/>
              </a:lnSpc>
              <a:spcBef>
                <a:spcPts val="700"/>
              </a:spcBef>
              <a:buClr>
                <a:schemeClr val="tx1"/>
              </a:buClr>
              <a:buSzPct val="100000"/>
              <a:buNone/>
            </a:pPr>
            <a:r>
              <a:rPr lang="zh-CN" altLang="en-US" sz="2600" dirty="0">
                <a:latin typeface="Times New Roman" panose="02020603050405020304" pitchFamily="18" charset="0"/>
                <a:ea typeface="SimSun" panose="02010600030101010101" pitchFamily="2" charset="-122"/>
                <a:cs typeface="Times New Roman" panose="02020603050405020304" pitchFamily="18" charset="0"/>
              </a:rPr>
              <a:t>观察员：（如适用）</a:t>
            </a:r>
            <a:endParaRPr lang="en-US" sz="2600" dirty="0">
              <a:latin typeface="Times New Roman" panose="02020603050405020304" pitchFamily="18" charset="0"/>
              <a:ea typeface="SimSun" panose="02010600030101010101" pitchFamily="2" charset="-122"/>
              <a:cs typeface="Times New Roman" panose="02020603050405020304" pitchFamily="18" charset="0"/>
            </a:endParaRPr>
          </a:p>
          <a:p>
            <a:pPr marL="0" lvl="0" indent="0">
              <a:lnSpc>
                <a:spcPct val="100000"/>
              </a:lnSpc>
              <a:spcBef>
                <a:spcPts val="700"/>
              </a:spcBef>
              <a:buClr>
                <a:schemeClr val="tx1"/>
              </a:buClr>
              <a:buSzPct val="100000"/>
              <a:buNone/>
            </a:pPr>
            <a:endParaRPr 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fontAlgn="t"/>
            <a:r>
              <a:rPr lang="en-US" altLang="zh-CN" dirty="0">
                <a:latin typeface="Times New Roman" panose="02020603050405020304" pitchFamily="18" charset="0"/>
                <a:ea typeface="STXihei" panose="02010600040101010101" pitchFamily="2" charset="-122"/>
                <a:cs typeface="Times New Roman" panose="02020603050405020304" pitchFamily="18" charset="0"/>
              </a:rPr>
              <a:t>2020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年</a:t>
            </a:r>
            <a:r>
              <a:rPr lang="en-US" altLang="zh-CN" dirty="0">
                <a:latin typeface="Times New Roman" panose="02020603050405020304" pitchFamily="18" charset="0"/>
                <a:ea typeface="STXihei" panose="02010600040101010101" pitchFamily="2" charset="-122"/>
                <a:cs typeface="Times New Roman" panose="02020603050405020304" pitchFamily="18" charset="0"/>
              </a:rPr>
              <a:t>10</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月</a:t>
            </a:r>
            <a:r>
              <a:rPr lang="en-US" altLang="zh-CN" dirty="0">
                <a:latin typeface="Times New Roman" panose="02020603050405020304" pitchFamily="18" charset="0"/>
                <a:ea typeface="STXihei" panose="02010600040101010101" pitchFamily="2" charset="-122"/>
                <a:cs typeface="Times New Roman" panose="02020603050405020304" pitchFamily="18" charset="0"/>
              </a:rPr>
              <a:t>24</a:t>
            </a:r>
            <a:r>
              <a:rPr lang="zh-CN" altLang="en-US" dirty="0">
                <a:latin typeface="Times New Roman" panose="02020603050405020304" pitchFamily="18" charset="0"/>
                <a:ea typeface="STXihei" panose="02010600040101010101" pitchFamily="2" charset="-122"/>
                <a:cs typeface="Times New Roman" panose="02020603050405020304" pitchFamily="18" charset="0"/>
              </a:rPr>
              <a:t>日</a:t>
            </a:r>
            <a:endParaRPr lang="en-US" altLang="zh-CN"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5" name="文本框 4"/>
          <p:cNvSpPr txBox="1"/>
          <p:nvPr/>
        </p:nvSpPr>
        <p:spPr>
          <a:xfrm>
            <a:off x="0" y="6604955"/>
            <a:ext cx="1805940" cy="276999"/>
          </a:xfrm>
          <a:prstGeom prst="rect">
            <a:avLst/>
          </a:prstGeom>
          <a:solidFill>
            <a:schemeClr val="accent1"/>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模拟演练</a:t>
            </a:r>
          </a:p>
        </p:txBody>
      </p:sp>
      <p:sp>
        <p:nvSpPr>
          <p:cNvPr id="7" name="文本框 6"/>
          <p:cNvSpPr txBox="1"/>
          <p:nvPr/>
        </p:nvSpPr>
        <p:spPr>
          <a:xfrm>
            <a:off x="11402404" y="6607634"/>
            <a:ext cx="789596" cy="276999"/>
          </a:xfrm>
          <a:prstGeom prst="rect">
            <a:avLst/>
          </a:prstGeom>
          <a:solidFill>
            <a:schemeClr val="tx1">
              <a:lumMod val="65000"/>
              <a:lumOff val="35000"/>
            </a:schemeClr>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第</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9</a:t>
            </a:r>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页</a:t>
            </a:r>
          </a:p>
        </p:txBody>
      </p:sp>
      <p:sp>
        <p:nvSpPr>
          <p:cNvPr id="8" name="文本框 7"/>
          <p:cNvSpPr txBox="1"/>
          <p:nvPr/>
        </p:nvSpPr>
        <p:spPr>
          <a:xfrm>
            <a:off x="2335169" y="6601321"/>
            <a:ext cx="2617470" cy="276999"/>
          </a:xfrm>
          <a:prstGeom prst="rect">
            <a:avLst/>
          </a:prstGeom>
          <a:solidFill>
            <a:schemeClr val="accent3"/>
          </a:solidFill>
        </p:spPr>
        <p:txBody>
          <a:bodyPr wrap="square" rtlCol="0">
            <a:spAutoFit/>
          </a:bodyPr>
          <a:lstStyle/>
          <a:p>
            <a:pPr algn="ctr" fontAlgn="t"/>
            <a:r>
              <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a:t>
            </a:r>
            <a:r>
              <a:rPr lang="en-US" altLang="zh-CN"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endParaRPr lang="zh-CN" altLang="en-US" sz="12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ctr" fontAlgn="t">
          <a:defRPr sz="200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0A9802-686C-4537-A4EF-3D12C1362DDC}">
  <ds:schemaRefs>
    <ds:schemaRef ds:uri="http://purl.org/dc/elements/1.1/"/>
    <ds:schemaRef ds:uri="http://schemas.microsoft.com/office/2006/metadata/properties"/>
    <ds:schemaRef ds:uri="http://schemas.microsoft.com/office/2006/documentManagement/types"/>
    <ds:schemaRef ds:uri="a1d858d0-9300-440e-863b-088bced39a33"/>
    <ds:schemaRef ds:uri="http://schemas.microsoft.com/office/infopath/2007/PartnerControls"/>
    <ds:schemaRef ds:uri="http://purl.org/dc/dcmitype/"/>
    <ds:schemaRef ds:uri="http://schemas.openxmlformats.org/package/2006/metadata/core-properties"/>
    <ds:schemaRef ds:uri="537a4c0a-028d-41b0-9193-6635ca5775f6"/>
    <ds:schemaRef ds:uri="http://www.w3.org/XML/1998/namespace"/>
    <ds:schemaRef ds:uri="http://purl.org/dc/terms/"/>
  </ds:schemaRefs>
</ds:datastoreItem>
</file>

<file path=customXml/itemProps2.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3.xml><?xml version="1.0" encoding="utf-8"?>
<ds:datastoreItem xmlns:ds="http://schemas.openxmlformats.org/officeDocument/2006/customXml" ds:itemID="{B4B1967A-067D-4346-ADA1-7BDA8672D4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d858d0-9300-440e-863b-088bced39a33"/>
    <ds:schemaRef ds:uri="537a4c0a-028d-41b0-9193-6635ca5775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2594</TotalTime>
  <Words>4449</Words>
  <Application>Microsoft Office PowerPoint</Application>
  <PresentationFormat>Widescreen</PresentationFormat>
  <Paragraphs>458</Paragraphs>
  <Slides>33</Slides>
  <Notes>11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33</vt:i4>
      </vt:variant>
    </vt:vector>
  </HeadingPairs>
  <TitlesOfParts>
    <vt:vector size="44" baseType="lpstr">
      <vt:lpstr>KaiTi</vt:lpstr>
      <vt:lpstr>SimSun</vt:lpstr>
      <vt:lpstr>STXihei</vt:lpstr>
      <vt:lpstr>Arial</vt:lpstr>
      <vt:lpstr>Arial Black</vt:lpstr>
      <vt:lpstr>Calibri</vt:lpstr>
      <vt:lpstr>Roboto</vt:lpstr>
      <vt:lpstr>Times New Roman</vt:lpstr>
      <vt:lpstr>Office Theme</vt:lpstr>
      <vt:lpstr>1_Office Theme</vt:lpstr>
      <vt:lpstr>2_Office Theme</vt:lpstr>
      <vt:lpstr>新型冠状病毒 （COVID-19）</vt:lpstr>
      <vt:lpstr>建议的日程：</vt:lpstr>
      <vt:lpstr>世卫组织的最新形势报告</vt:lpstr>
      <vt:lpstr>指导防范和应对工作</vt:lpstr>
      <vt:lpstr>桌面演练是什么？</vt:lpstr>
      <vt:lpstr>设计和目的</vt:lpstr>
      <vt:lpstr>桌面演练的总体目标</vt:lpstr>
      <vt:lpstr>桌面演练的范围</vt:lpstr>
      <vt:lpstr>演练管理团队</vt:lpstr>
      <vt:lpstr>桌面演练的规则</vt:lpstr>
      <vt:lpstr>桌面演练：如何进行</vt:lpstr>
      <vt:lpstr>问题解答</vt:lpstr>
      <vt:lpstr>新型冠状病毒 （COVID-19）  于10月更新</vt:lpstr>
      <vt:lpstr>局面</vt:lpstr>
      <vt:lpstr>第一课</vt:lpstr>
      <vt:lpstr>局面最新情况</vt:lpstr>
      <vt:lpstr>第二课</vt:lpstr>
      <vt:lpstr>休息</vt:lpstr>
      <vt:lpstr>局面最新情况</vt:lpstr>
      <vt:lpstr>第三课</vt:lpstr>
      <vt:lpstr>局面最新情况</vt:lpstr>
      <vt:lpstr>第四课</vt:lpstr>
      <vt:lpstr>汇总情况</vt:lpstr>
      <vt:lpstr>PowerPoint Presentation</vt:lpstr>
      <vt:lpstr>日程第二部分</vt:lpstr>
      <vt:lpstr>COVID-19战略防范和应对计划</vt:lpstr>
      <vt:lpstr>优势和差距分析</vt:lpstr>
      <vt:lpstr>休息</vt:lpstr>
      <vt:lpstr>行动计划</vt:lpstr>
      <vt:lpstr>汇总</vt:lpstr>
      <vt:lpstr>学员反馈表</vt:lpstr>
      <vt:lpstr>后续步骤和总结</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creator>Denis Charles</dc:creator>
  <cp:lastModifiedBy>PARKKALI, Leila Maarit</cp:lastModifiedBy>
  <cp:revision>59</cp:revision>
  <dcterms:created xsi:type="dcterms:W3CDTF">2020-01-31T13:21:16Z</dcterms:created>
  <dcterms:modified xsi:type="dcterms:W3CDTF">2020-11-02T13:52:37Z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