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26.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16"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0693400" cy="7569200"/>
  <p:notesSz cx="10693400" cy="75692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249" autoAdjust="0"/>
  </p:normalViewPr>
  <p:slideViewPr>
    <p:cSldViewPr>
      <p:cViewPr varScale="1">
        <p:scale>
          <a:sx n="65" d="100"/>
          <a:sy n="65" d="100"/>
        </p:scale>
        <p:origin x="1266"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r">
              <a:defRPr sz="1200"/>
            </a:lvl1pPr>
          </a:lstStyle>
          <a:p>
            <a:endParaRPr lang="en-GB"/>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B9A735F6-F136-4F25-A467-600BCF1EFD2D}" type="datetimeFigureOut">
              <a:rPr lang="en-GB" smtClean="0"/>
              <a:t>07/12/2020</a:t>
            </a:fld>
            <a:endParaRPr lang="en-GB"/>
          </a:p>
        </p:txBody>
      </p:sp>
      <p:sp>
        <p:nvSpPr>
          <p:cNvPr id="4" name="Slide Image Placeholder 3"/>
          <p:cNvSpPr>
            <a:spLocks noGrp="1" noRot="1" noChangeAspect="1"/>
          </p:cNvSpPr>
          <p:nvPr>
            <p:ph type="sldImg" idx="2"/>
          </p:nvPr>
        </p:nvSpPr>
        <p:spPr>
          <a:xfrm>
            <a:off x="3541713" y="946150"/>
            <a:ext cx="3609975" cy="255428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069975" y="3643313"/>
            <a:ext cx="8553450" cy="29797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7189788"/>
            <a:ext cx="4633913" cy="379412"/>
          </a:xfrm>
          <a:prstGeom prst="rect">
            <a:avLst/>
          </a:prstGeom>
        </p:spPr>
        <p:txBody>
          <a:bodyPr vert="horz" lIns="91440" tIns="45720" rIns="91440" bIns="45720" rtlCol="0" anchor="b"/>
          <a:lstStyle>
            <a:lvl1pPr algn="r">
              <a:defRPr sz="1200"/>
            </a:lvl1pPr>
          </a:lstStyle>
          <a:p>
            <a:endParaRPr lang="en-GB"/>
          </a:p>
        </p:txBody>
      </p:sp>
      <p:sp>
        <p:nvSpPr>
          <p:cNvPr id="7" name="Slide Number Placeholder 6"/>
          <p:cNvSpPr>
            <a:spLocks noGrp="1"/>
          </p:cNvSpPr>
          <p:nvPr>
            <p:ph type="sldNum" sz="quarter" idx="5"/>
          </p:nvPr>
        </p:nvSpPr>
        <p:spPr>
          <a:xfrm>
            <a:off x="6057900" y="7189788"/>
            <a:ext cx="4632325" cy="379412"/>
          </a:xfrm>
          <a:prstGeom prst="rect">
            <a:avLst/>
          </a:prstGeom>
        </p:spPr>
        <p:txBody>
          <a:bodyPr vert="horz" lIns="91440" tIns="45720" rIns="91440" bIns="45720" rtlCol="0" anchor="b"/>
          <a:lstStyle>
            <a:lvl1pPr algn="r">
              <a:defRPr sz="1200"/>
            </a:lvl1pPr>
          </a:lstStyle>
          <a:p>
            <a:fld id="{F6006EAF-979B-4048-8A60-F6B53404CC74}" type="slidenum">
              <a:rPr lang="en-GB" smtClean="0"/>
              <a:t>‹#›</a:t>
            </a:fld>
            <a:endParaRPr lang="en-GB"/>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dirty="0">
                <a:solidFill>
                  <a:srgbClr val="000000"/>
                </a:solidFill>
                <a:effectLst/>
                <a:latin typeface="Calibri" panose="020F0502020204030204" pitchFamily="34" charset="0"/>
                <a:ea typeface="Times New Roman" panose="02020603050405020304" pitchFamily="18" charset="0"/>
              </a:rPr>
              <a:t>ملاحظات للتيسير: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اضبط الوقت بالاستناد إلى جدول أعمالك ولكن تأكد من استبقاء الوقت الكافي للجزء 2.   هذا هو الجزء الأساسي من عملية المحاكاة!!!</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u="sng" dirty="0">
                <a:solidFill>
                  <a:srgbClr val="000000"/>
                </a:solidFill>
                <a:effectLst/>
                <a:latin typeface="Calibri" panose="020F0502020204030204" pitchFamily="34" charset="0"/>
                <a:ea typeface="Times New Roman" panose="02020603050405020304" pitchFamily="18" charset="0"/>
              </a:rPr>
              <a:t>ملاحظات للتيسير:</a:t>
            </a:r>
            <a:endParaRPr lang="en-US" sz="1800" dirty="0">
              <a:effectLst/>
              <a:latin typeface="Times New Roman" panose="02020603050405020304" pitchFamily="18" charset="0"/>
              <a:ea typeface="Times New Roman" panose="02020603050405020304" pitchFamily="18" charset="0"/>
            </a:endParaRPr>
          </a:p>
          <a:p>
            <a:r>
              <a:rPr lang="ar-EG"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من الناحية الاقتصادية، غالباً ما سيتضرر العديد من قطاعات الاقتصاد تضرراً شديداً وتحتاج إلى قدر كبير من المساعدة.   وستعاني الأعمال التجارية الصغيرة بصفة خاصة حيث يعمل بها أشخاص خارج إطار الاقتصاد الرسمي.   وفي بعض الحالات ستتجاوز البطالة 15% وستترك الكثيرون معدومين ومحرومين من أي حقوق.</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20</a:t>
            </a:fld>
            <a:endParaRPr lang="en-GB"/>
          </a:p>
        </p:txBody>
      </p:sp>
    </p:spTree>
    <p:extLst>
      <p:ext uri="{BB962C8B-B14F-4D97-AF65-F5344CB8AC3E}">
        <p14:creationId xmlns:p14="http://schemas.microsoft.com/office/powerpoint/2010/main" val="2657706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dirty="0">
                <a:solidFill>
                  <a:srgbClr val="000000"/>
                </a:solidFill>
                <a:effectLst/>
                <a:latin typeface="Calibri" panose="020F0502020204030204" pitchFamily="34" charset="0"/>
                <a:ea typeface="Times New Roman" panose="02020603050405020304" pitchFamily="18" charset="0"/>
              </a:rPr>
              <a:t>الإرشادات</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https://www.who.int/publications-detail-old/considerations-for-school-related-public-health-measures-in-the-context-of-covid-19</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538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474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u="sng" dirty="0">
                <a:solidFill>
                  <a:srgbClr val="000000"/>
                </a:solidFill>
                <a:effectLst/>
                <a:latin typeface="Calibri" panose="020F0502020204030204" pitchFamily="34" charset="0"/>
                <a:ea typeface="Times New Roman" panose="02020603050405020304" pitchFamily="18" charset="0"/>
              </a:rPr>
              <a:t>الإرشادات</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https://www.who.int/publications/i/item/considerations-for-public-health-and-social-measures-in-the-workplace-in-the-context-of-covid-19</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25</a:t>
            </a:fld>
            <a:endParaRPr lang="en-GB"/>
          </a:p>
        </p:txBody>
      </p:sp>
    </p:spTree>
    <p:extLst>
      <p:ext uri="{BB962C8B-B14F-4D97-AF65-F5344CB8AC3E}">
        <p14:creationId xmlns:p14="http://schemas.microsoft.com/office/powerpoint/2010/main" val="925557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en-US" sz="1800" b="1"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ar-EG" sz="1800" b="1" u="sng" dirty="0">
                <a:solidFill>
                  <a:srgbClr val="000000"/>
                </a:solidFill>
                <a:effectLst/>
                <a:latin typeface="Calibri" panose="020F0502020204030204" pitchFamily="34" charset="0"/>
                <a:ea typeface="Times New Roman" panose="02020603050405020304" pitchFamily="18" charset="0"/>
              </a:rPr>
              <a:t>ملاحظات للتيسير: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تشمل التدابير الشاملة للوقاية من انتقال كوفيد-19 التي تنطبق على جميع أماكن العمل وجميع الأشخاص في أماكن العمل، مثل أرباب العمل والمديرين والعاملين والمقاولين والعملاء والزوار، ما يلي: نظافة اليدين، والنظافة التنفسية، والتباعد البدني، والحد من السفر المتعلق بالعمل وإدارته، والإبلاغ عن المخاطر، والتدريب، والتوعية، والتدبير العلاجي للأشخاص المصابين بكوفيد-19 ومخالطيهم.</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وفضلاً عن التدابير أعلاه، ينبغي اتخاذ التدابير التالية في أماكن العمل والوظائف التي يشير التقييم إلى تعرضها إلى مستوى متوسط من المخاطر: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تعزيز عمليات تنظيف الأشياء والأسطح التي تتكرر ملامستها، وتطهيرها، بما في ذلك الغرف المشتركة والأسطح والأرضيات ودورات المياه وغرف تبديل الملابس؛</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حيثما يتعذر تطبيق التباعد البدني بمقدار متر واحد تطبيقاً تاماً فيما يتعلق بنشاط معين، ينبغي لأماكن العمل النظر في ضرورة استمرار ذلك النشاط، وإذا كان ضرورياً اتخاذ جميع الإجراءات لتخفيف حدة مخاطر انتقال المرض بين العمال والزبائن أو العملاء والمقاولين والزوار؛ مثل تناوب الأنشطة، والحد من المخالطة وجهاً لوجه والملامسة، ووضع العاملين إلى جنباً إلى جنب أثناء العمل وليس في مواجهة أحدهم الآخر، وتعيين الموظف باستمرار في الفريق العامل في نوبة العمل نفسها للحد من التفاعل الاجتماعي، ووضع حواجز من الزجاج الشبكي في جميع نقاط التفاعل المنتظم وتنظيفها بانتظام؛</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تعزيز نظافة اليدين - تنظيف اليدين بانتظام بالماء والصابون أو بمحلول كحولي لتدليك اليدين، بما في ذلك قبل الدخول إلى الآلات المغلقة والمركبات والأماكن الضيقة وبعد الخروج منها، وقبل وضع معدات الحماية الشخصية وبعد خلعها؛</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توفير معدات الحماية الشخصية والتدريب على استخدامها الصحيح، مثل الكمامات، والمعاطف التي تُستخدم مرة واحدة، والقفازات التي تُستخدم مرة واحدة أو قفازات الخدمة الشاقة التي يمكن تطهيرها. وتوفير الحماية للوجه أو العينين (الكمامة الطبية أو قناع الوجه أو النظارات الواقية) أثناء عمليات التنظيف التي يتولد عنها الرذاذ (مثل غسل الأسطح).</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زيادة معدلات التهوية عن طريق التهوية الطبيعية أو الاصطناعية، ويُفضل عدم إعادة تدوير الهواء.</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وفضلاً عن التدابير أعلاه، ينبغي اتخاذ التدابير التالية في أنشطة العمل والوظائف التي تنطوي على مستوى عال من المخاطر: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تقييم مدى إمكانية وقف النشاط؛</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الالتزام بالنظافة الصحية قبل وبعد مخالطة أي حالة تُعرف إصابتها بكوفيد-19 أو يُشتبه فيها، وقبل وبعد استخدام معدات الحماية الشخصية؛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استخدام الكمامات الطبية والمعاطف التي تُستخدم مرة واحدة وحماية العينين للعاملين الذين يتحتم عليهم العمل في بيوت الأشخاص الذين تُعرف إصابتهم بكوفيد-19 أو يُشتبه فيها. واستخدام معدات الحماية عند مخالطة الشخص المريض أو إفرازاته التنفسية أو سوائل جسده أو المخلفات التي قد تكون ملوثة.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تدريب العاملين على الممارسات الخاصة بالوقاية من العدوى ومكافحتها واستخدام معدات الحماية الشخصية؛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تلافي إسناد المهام التي تنطوي على مخاطر شديدة إلى العمال المصابين بحالات مرضية مسبقة أو الحوامل أو الذين تتجاوز أعمارهم 60 عاماً.</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26</a:t>
            </a:fld>
            <a:endParaRPr lang="en-GB"/>
          </a:p>
        </p:txBody>
      </p:sp>
    </p:spTree>
    <p:extLst>
      <p:ext uri="{BB962C8B-B14F-4D97-AF65-F5344CB8AC3E}">
        <p14:creationId xmlns:p14="http://schemas.microsoft.com/office/powerpoint/2010/main" val="2428219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lnSpc>
                <a:spcPct val="107000"/>
              </a:lnSpc>
              <a:spcBef>
                <a:spcPts val="0"/>
              </a:spcBef>
              <a:spcAft>
                <a:spcPts val="0"/>
              </a:spcAft>
            </a:pPr>
            <a:r>
              <a:rPr lang="ar-EG" sz="1200" b="1" u="sng"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ملاحظات للتيسير: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gn="r" rtl="1">
              <a:lnSpc>
                <a:spcPct val="107000"/>
              </a:lnSpc>
              <a:spcBef>
                <a:spcPts val="0"/>
              </a:spcBef>
              <a:spcAft>
                <a:spcPts val="0"/>
              </a:spcAft>
              <a:buFont typeface="Times New Roman" panose="02020603050405020304" pitchFamily="18"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قسم الحاضرين إلى مجموعات.</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gn="r" rtl="1">
              <a:lnSpc>
                <a:spcPct val="107000"/>
              </a:lnSpc>
              <a:spcBef>
                <a:spcPts val="0"/>
              </a:spcBef>
              <a:spcAft>
                <a:spcPts val="0"/>
              </a:spcAft>
              <a:buFont typeface="Times New Roman" panose="02020603050405020304" pitchFamily="18"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تحديد أولويات النتائج التي ستحوّل إلى إجراءات.</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1143000" marR="0" lvl="2" indent="-228600" algn="r" rtl="1">
              <a:lnSpc>
                <a:spcPct val="107000"/>
              </a:lnSpc>
              <a:spcBef>
                <a:spcPts val="0"/>
              </a:spcBef>
              <a:spcAft>
                <a:spcPts val="0"/>
              </a:spcAft>
              <a:buFont typeface="Calibri" panose="020F0502020204030204" pitchFamily="34"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الإجراء</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gn="r" rtl="1">
              <a:lnSpc>
                <a:spcPct val="107000"/>
              </a:lnSpc>
              <a:spcBef>
                <a:spcPts val="0"/>
              </a:spcBef>
              <a:spcAft>
                <a:spcPts val="0"/>
              </a:spcAft>
              <a:buFont typeface="Calibri" panose="020F0502020204030204" pitchFamily="34"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السبب الذي يجعل من ذلك أولوية؟</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gn="r" rtl="1">
              <a:lnSpc>
                <a:spcPct val="107000"/>
              </a:lnSpc>
              <a:spcBef>
                <a:spcPts val="0"/>
              </a:spcBef>
              <a:spcAft>
                <a:spcPts val="0"/>
              </a:spcAft>
              <a:buFont typeface="Calibri" panose="020F0502020204030204" pitchFamily="34"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من المسؤول عن الإجراء؟</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gn="r" rtl="1">
              <a:lnSpc>
                <a:spcPct val="107000"/>
              </a:lnSpc>
              <a:spcBef>
                <a:spcPts val="0"/>
              </a:spcBef>
              <a:spcAft>
                <a:spcPts val="0"/>
              </a:spcAft>
              <a:buFont typeface="Calibri" panose="020F0502020204030204" pitchFamily="34"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ما هي الموارد اللازمة؟</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gn="r" rtl="1">
              <a:lnSpc>
                <a:spcPct val="107000"/>
              </a:lnSpc>
              <a:spcBef>
                <a:spcPts val="0"/>
              </a:spcBef>
              <a:spcAft>
                <a:spcPts val="0"/>
              </a:spcAft>
              <a:buFont typeface="Calibri" panose="020F0502020204030204" pitchFamily="34"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متى سينبغي أن تتوافر؟</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r" rtl="1">
              <a:lnSpc>
                <a:spcPct val="107000"/>
              </a:lnSpc>
              <a:spcBef>
                <a:spcPts val="0"/>
              </a:spcBef>
              <a:spcAft>
                <a:spcPts val="0"/>
              </a:spcAft>
              <a:buFont typeface="Times New Roman" panose="02020603050405020304" pitchFamily="18" charset="0"/>
              <a:buChar char="•"/>
            </a:pPr>
            <a:r>
              <a:rPr lang="ar-EG"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يقدم مُقرّر كل مجموعة موجزاً للنتائج الخاصة بالمجموعة، يستغرق 5 دقائق.</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31</a:t>
            </a:fld>
            <a:endParaRPr lang="en-GB"/>
          </a:p>
        </p:txBody>
      </p:sp>
    </p:spTree>
    <p:extLst>
      <p:ext uri="{BB962C8B-B14F-4D97-AF65-F5344CB8AC3E}">
        <p14:creationId xmlns:p14="http://schemas.microsoft.com/office/powerpoint/2010/main" val="3634550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200" b="1" dirty="0">
                <a:solidFill>
                  <a:srgbClr val="000000"/>
                </a:solidFill>
                <a:effectLst/>
                <a:latin typeface="Calibri" panose="020F0502020204030204" pitchFamily="34" charset="0"/>
                <a:ea typeface="Times New Roman" panose="02020603050405020304" pitchFamily="18" charset="0"/>
              </a:rPr>
              <a:t>ملاحظات للتيسير:</a:t>
            </a:r>
            <a:endParaRPr lang="en-US" sz="12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200" dirty="0">
                <a:solidFill>
                  <a:srgbClr val="000000"/>
                </a:solidFill>
                <a:effectLst/>
                <a:latin typeface="Calibri" panose="020F0502020204030204" pitchFamily="34" charset="0"/>
                <a:ea typeface="Times New Roman" panose="02020603050405020304" pitchFamily="18" charset="0"/>
              </a:rPr>
              <a:t>تعمل أفرقة المنظمة مع الخبراء من شتى أنحاء العالم لوضع هذه الإرشادات. ويقوم الخبراء معاً باستعراض التقارير والدراسات والعروض المقدمة من البلدان، وتحليل الاتجاهات، ومشاورة المزيد من أفرقة الخبراء، ثم الاتفاق بعد ذلك على أفضل النهوج. وتتوجه الإرشادات إلى صنّاع القرار في مجال الصحة الذين يتولون تكييف المعلومات بحيث تتواءم مع بلدانهم وسياقاتهم. وتُحدّث الوثائق كلما ظهرت معارف علمية جديدة.</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4</a:t>
            </a:fld>
            <a:endParaRPr lang="en-GB"/>
          </a:p>
        </p:txBody>
      </p:sp>
    </p:spTree>
    <p:extLst>
      <p:ext uri="{BB962C8B-B14F-4D97-AF65-F5344CB8AC3E}">
        <p14:creationId xmlns:p14="http://schemas.microsoft.com/office/powerpoint/2010/main" val="59481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1800" b="1" dirty="0">
                <a:solidFill>
                  <a:srgbClr val="000000"/>
                </a:solidFill>
                <a:effectLst/>
                <a:latin typeface="Calibri" panose="020F0502020204030204" pitchFamily="34" charset="0"/>
                <a:ea typeface="Times New Roman" panose="02020603050405020304" pitchFamily="18" charset="0"/>
              </a:rPr>
              <a:t>ملاحظة للتيسير: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عمليات المحاكاة هي مناقشة ميسّرة تتناول إحدى حالات الطوارئ، في ظروف غير رسمية خالية من الضغوط. وهي مصمّمة للحث على المناقشة البناءة بين المشاركين، من أجل تحديد المشكلات وحلها، وتحسين الخطط التشغيلية أو الإجراءات القائمة.</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8</a:t>
            </a:fld>
            <a:endParaRPr lang="en-GB"/>
          </a:p>
        </p:txBody>
      </p:sp>
    </p:spTree>
    <p:extLst>
      <p:ext uri="{BB962C8B-B14F-4D97-AF65-F5344CB8AC3E}">
        <p14:creationId xmlns:p14="http://schemas.microsoft.com/office/powerpoint/2010/main" val="2924740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512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 حدد المجموعات وفقاً لعدد المشاركين وخلفيات الأفراد. ينبغي أن تتألف كل مجموعة من 6-10 أشخاص تقريباً.  وينبغي أن تكون هذه المجموعات مكوّنة من الأشخاص ذوي الخلفية المواضيعية نفسها، فيُضَم جميع الأشخاص المعنيين بالصحة مثلاً إلى مجموعة والأشخاص الذين ينتمون إلى السلطات المحلية إلى مجموعة أخرى.</a:t>
            </a:r>
            <a:endParaRPr lang="en-US" sz="1800" dirty="0">
              <a:effectLst/>
              <a:latin typeface="Times New Roman" panose="02020603050405020304" pitchFamily="18" charset="0"/>
              <a:ea typeface="Times New Roman" panose="02020603050405020304" pitchFamily="18" charset="0"/>
            </a:endParaRPr>
          </a:p>
          <a:p>
            <a:pPr marL="8890" marR="0" algn="r" rtl="1">
              <a:spcBef>
                <a:spcPts val="105"/>
              </a:spcBef>
              <a:spcAft>
                <a:spcPts val="0"/>
              </a:spcAft>
            </a:pPr>
            <a:r>
              <a:rPr lang="ar-EG" sz="1800" dirty="0">
                <a:solidFill>
                  <a:srgbClr val="231F20"/>
                </a:solidFill>
                <a:effectLst/>
                <a:latin typeface="Roboto Medium"/>
                <a:ea typeface="Times New Roman" panose="02020603050405020304" pitchFamily="18" charset="0"/>
              </a:rPr>
              <a:t>المجموعات المقترحة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105"/>
              </a:spcBef>
              <a:spcAft>
                <a:spcPts val="0"/>
              </a:spcAft>
            </a:pPr>
            <a:r>
              <a:rPr lang="ar-EG" sz="1800" dirty="0">
                <a:solidFill>
                  <a:srgbClr val="231F20"/>
                </a:solidFill>
                <a:effectLst/>
                <a:latin typeface="Roboto"/>
                <a:ea typeface="Times New Roman" panose="02020603050405020304" pitchFamily="18" charset="0"/>
              </a:rPr>
              <a:t>المجموعة الأولى:</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الصحة العامة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105"/>
              </a:spcBef>
              <a:spcAft>
                <a:spcPts val="0"/>
              </a:spcAft>
            </a:pPr>
            <a:r>
              <a:rPr lang="ar-EG" sz="1800" dirty="0">
                <a:solidFill>
                  <a:srgbClr val="231F20"/>
                </a:solidFill>
                <a:effectLst/>
                <a:latin typeface="Roboto"/>
                <a:ea typeface="Times New Roman" panose="02020603050405020304" pitchFamily="18" charset="0"/>
              </a:rPr>
              <a:t>المجموعة الثانية: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المالية والاقتصاد، بما في ذلك الأعمال التجارية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المجموعة الثالثة: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الخدمات الخاصة بالطوارئ، بما في ذلك إنفاذ القانون</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المجموعة الرابعة:</a:t>
            </a:r>
            <a:endParaRPr lang="en-US" sz="1800" dirty="0">
              <a:effectLst/>
              <a:latin typeface="Times New Roman" panose="02020603050405020304" pitchFamily="18" charset="0"/>
              <a:ea typeface="Times New Roman" panose="02020603050405020304" pitchFamily="18" charset="0"/>
            </a:endParaRPr>
          </a:p>
          <a:p>
            <a:pPr marL="8890" marR="0" algn="r" rtl="1">
              <a:spcBef>
                <a:spcPts val="0"/>
              </a:spcBef>
              <a:spcAft>
                <a:spcPts val="0"/>
              </a:spcAft>
            </a:pPr>
            <a:r>
              <a:rPr lang="ar-EG" sz="1800" dirty="0">
                <a:solidFill>
                  <a:srgbClr val="231F20"/>
                </a:solidFill>
                <a:effectLst/>
                <a:latin typeface="Roboto"/>
                <a:ea typeface="Times New Roman" panose="02020603050405020304" pitchFamily="18" charset="0"/>
              </a:rPr>
              <a:t>التعليم والمدارس</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13</a:t>
            </a:fld>
            <a:endParaRPr lang="en-GB"/>
          </a:p>
        </p:txBody>
      </p:sp>
    </p:spTree>
    <p:extLst>
      <p:ext uri="{BB962C8B-B14F-4D97-AF65-F5344CB8AC3E}">
        <p14:creationId xmlns:p14="http://schemas.microsoft.com/office/powerpoint/2010/main" val="2379003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15</a:t>
            </a:fld>
            <a:endParaRPr lang="en-GB"/>
          </a:p>
        </p:txBody>
      </p:sp>
    </p:spTree>
    <p:extLst>
      <p:ext uri="{BB962C8B-B14F-4D97-AF65-F5344CB8AC3E}">
        <p14:creationId xmlns:p14="http://schemas.microsoft.com/office/powerpoint/2010/main" val="2462579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u="sng" dirty="0">
                <a:solidFill>
                  <a:srgbClr val="000000"/>
                </a:solidFill>
                <a:effectLst/>
                <a:latin typeface="Calibri" panose="020F0502020204030204" pitchFamily="34" charset="0"/>
                <a:ea typeface="Times New Roman" panose="02020603050405020304" pitchFamily="18" charset="0"/>
              </a:rPr>
              <a:t>ملاحظات للتيسير: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ينبغي أن يستند تقدير المخاطر إلى المؤشرات التالية: </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1-</a:t>
            </a:r>
            <a:r>
              <a:rPr lang="ar-EG" sz="1800" b="1" dirty="0">
                <a:solidFill>
                  <a:srgbClr val="000000"/>
                </a:solidFill>
                <a:effectLst/>
                <a:latin typeface="Calibri" panose="020F0502020204030204" pitchFamily="34" charset="0"/>
                <a:ea typeface="Times New Roman" panose="02020603050405020304" pitchFamily="18" charset="0"/>
              </a:rPr>
              <a:t> العوامل الوبائية</a:t>
            </a:r>
            <a:r>
              <a:rPr lang="ar-EG" sz="1800" dirty="0">
                <a:solidFill>
                  <a:srgbClr val="000000"/>
                </a:solidFill>
                <a:effectLst/>
                <a:latin typeface="Calibri" panose="020F0502020204030204" pitchFamily="34" charset="0"/>
                <a:ea typeface="Times New Roman" panose="02020603050405020304" pitchFamily="18" charset="0"/>
              </a:rPr>
              <a:t>: معدل الإصابة بحالات كوفيد-19 المؤكدة والمشتبه فيها؛ ومعدل دخول الحالات إلى المستشفى والإيداع في الرعاية المركزة؛ وعدد الوفيات؛ والنسبة المئوية للنتائج الإيجابية بين الأشخاص الخاضعين للاختبار؛ ونتائج الاختبارات المصلية (في حال توافر </a:t>
            </a:r>
            <a:r>
              <a:rPr lang="ar-EG" sz="1800" dirty="0" err="1">
                <a:solidFill>
                  <a:srgbClr val="000000"/>
                </a:solidFill>
                <a:effectLst/>
                <a:latin typeface="Calibri" panose="020F0502020204030204" pitchFamily="34" charset="0"/>
                <a:ea typeface="Times New Roman" panose="02020603050405020304" pitchFamily="18" charset="0"/>
              </a:rPr>
              <a:t>المقايسات</a:t>
            </a:r>
            <a:r>
              <a:rPr lang="ar-EG" sz="1800" dirty="0">
                <a:solidFill>
                  <a:srgbClr val="000000"/>
                </a:solidFill>
                <a:effectLst/>
                <a:latin typeface="Calibri" panose="020F0502020204030204" pitchFamily="34" charset="0"/>
                <a:ea typeface="Times New Roman" panose="02020603050405020304" pitchFamily="18" charset="0"/>
              </a:rPr>
              <a:t> التي يُعتد بها).</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2-</a:t>
            </a:r>
            <a:r>
              <a:rPr lang="ar-EG" sz="1800" b="1" dirty="0">
                <a:solidFill>
                  <a:srgbClr val="000000"/>
                </a:solidFill>
                <a:effectLst/>
                <a:latin typeface="Calibri" panose="020F0502020204030204" pitchFamily="34" charset="0"/>
                <a:ea typeface="Times New Roman" panose="02020603050405020304" pitchFamily="18" charset="0"/>
              </a:rPr>
              <a:t> القدرات الخاصة بالرعاية الصحية</a:t>
            </a:r>
            <a:r>
              <a:rPr lang="ar-EG" sz="1800" dirty="0">
                <a:solidFill>
                  <a:srgbClr val="000000"/>
                </a:solidFill>
                <a:effectLst/>
                <a:latin typeface="Calibri" panose="020F0502020204030204" pitchFamily="34" charset="0"/>
                <a:ea typeface="Times New Roman" panose="02020603050405020304" pitchFamily="18" charset="0"/>
              </a:rPr>
              <a:t>: الوظائف والقدرات (الدخول إلى المستشفيات والخروج منها) الخاصة بالنظام الصحي (المستشفيات وغيرها)، والعاملون في الرعاية الصحية، والقدرة الاستيعابية لأسرة وحدات الرعاية المركزة والأسرة خارج وحدات الرعاية المركزة، والفرز في مرافق الرعاية الصحية، ومخزونات معدات الحماية الشخصية، وعلاج المرضى المصابين بكوفيد-19 وغير المصابين به وفقاً للمعايير الوطنية ومعاير الرعاية في الأزمات؛ والقوى العاملة الصحية. </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3- قدرات الصحة العامة: معدلات تحديد الحالات الجديدة المشتبه فيها واختبارها، وعزل الحالات المؤكدة الجديدة، وتحديد مخالطي الحالات وإيداعهم الحجر الصحي، وعدد أفرقة استجابة الرعاية الصحية السريعة المعنية بتحري الحالات المشتبه فيها ومجموعات الحالات. </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4- توافر التدخلات الصيدلانية الفعّالة: لا توجد حالياً أدوية أو لقاحات خاصة بكوفيد-19 تحديداً. وتعمل المنظمة بالتعاون مع الشركاء الدوليين على تنفيذ بروتوكولات التجارب السريرية لتطوير العلاجات واللقاحات الخاصة بكوفيد-19 تحديداً. وسيكون توافر الأدوات الصيدلانية المأمونة والفعّالة في المستقبل مهماً في القرارات الخاصة بفرض تدابير الصحة العامة والتدابير الاجتماعية أو رفعها. </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كيف يُجرى هذا العمل على نطاق الحكومة - الاتفاق بالتوصل إلى توافق الآراء</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هل العملية أطول من اللازم؟ الفائدة. ضمان معالجة أوجه الاختلاف والحقائق الواقعة المختلفة.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dirty="0">
                <a:solidFill>
                  <a:srgbClr val="000000"/>
                </a:solidFill>
                <a:effectLst/>
                <a:latin typeface="Calibri" panose="020F0502020204030204" pitchFamily="34" charset="0"/>
                <a:ea typeface="Times New Roman" panose="02020603050405020304" pitchFamily="18" charset="0"/>
              </a:rPr>
              <a:t>عكس الترتيب. المستويات دون الوطنية/ المخططون الحضريون</a:t>
            </a:r>
            <a:endParaRPr lang="en-US" sz="1800" dirty="0">
              <a:effectLst/>
              <a:latin typeface="Times New Roman" panose="02020603050405020304" pitchFamily="18" charset="0"/>
              <a:ea typeface="Times New Roman" panose="02020603050405020304" pitchFamily="18" charset="0"/>
            </a:endParaRPr>
          </a:p>
          <a:p>
            <a:r>
              <a:rPr lang="ar-EG"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إضافة ذلك إلى الإبلاغ عن المخاطر - أصحاب المصلحة على الصعيد الوطني والإقليمي والمحلي</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16</a:t>
            </a:fld>
            <a:endParaRPr lang="en-GB"/>
          </a:p>
        </p:txBody>
      </p:sp>
    </p:spTree>
    <p:extLst>
      <p:ext uri="{BB962C8B-B14F-4D97-AF65-F5344CB8AC3E}">
        <p14:creationId xmlns:p14="http://schemas.microsoft.com/office/powerpoint/2010/main" val="3282832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ar-EG" sz="1800" b="1" u="sng"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ملاحظات للتيسير:</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توضيح مدى انتقال المرض:</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انعدام الحالات (النشيطة)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حالات وافدة/ متفرقة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مجموعات الحالات</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الانتقال المجتمعي من المستوى الأول: معدل منخفض للحالات المكتسبة محلياً والمتفرقة على نطاق واسع المكتشفة خلال الأيام الأربعة عشر الأخيرة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الانتقال المجتمعي من المستوى الثاني: معدل متوسط للحالات المكتسبة محلياً والمتفرقة على نطاق واسع المكتشفة خلال الأيام الأربعة عشر الأخيرة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الانتقال المجتمعي من المستوى الثالث: معدل مرتفع للحالات المكتسبة محلياً والمتفرقة على نطاق واسع خلال الأيام الأربعة عشر الأخيرة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الانتقال المجتمعي من المستوى الرابع: معدل مرتفع جداً للحالات المكتسبة محلياً والمتفرقة على نطاق واسع خلال الأيام الأربعة عشر الأخيرة</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EG" sz="1800"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تشمل القدرة على الاستجابة خدمات الرعاية السريرية والصحة العامة سواءً بسواء، وتُقاس من حيث القدرة الفعلية على تقديم الخدمات (الاستطاعة) وأداء تلك الخدمات.</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6006EAF-979B-4048-8A60-F6B53404CC74}" type="slidenum">
              <a:rPr lang="en-GB" smtClean="0"/>
              <a:t>17</a:t>
            </a:fld>
            <a:endParaRPr lang="en-GB"/>
          </a:p>
        </p:txBody>
      </p:sp>
    </p:spTree>
    <p:extLst>
      <p:ext uri="{BB962C8B-B14F-4D97-AF65-F5344CB8AC3E}">
        <p14:creationId xmlns:p14="http://schemas.microsoft.com/office/powerpoint/2010/main" val="39557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84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7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7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7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7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7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7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7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6" name="Holder 6"/>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4" name="Holder 4"/>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3" name="Holder 3"/>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6" name="Holder 6"/>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4" name="Holder 4"/>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457200" y="6467805"/>
            <a:ext cx="2057398" cy="634999"/>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3" name="Holder 3"/>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7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1741182" cy="254365"/>
          </a:xfrm>
          <a:prstGeom prst="rect">
            <a:avLst/>
          </a:prstGeom>
        </p:spPr>
        <p:txBody>
          <a:bodyPr wrap="none">
            <a:spAutoFit/>
          </a:bodyPr>
          <a:lstStyle/>
          <a:p>
            <a:pPr algn="l"/>
            <a:r>
              <a:rPr lang="en-US" sz="1053"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en-US" sz="1053"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r">
              <a:defRPr sz="1053"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7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en-US" sz="1053" b="1">
                <a:solidFill>
                  <a:schemeClr val="bg1"/>
                </a:solidFill>
                <a:latin typeface="Arial" panose="020B0604020202020204" pitchFamily="34" charset="0"/>
                <a:cs typeface="Arial" panose="020B0604020202020204" pitchFamily="34" charset="0"/>
              </a:rPr>
              <a:t>page </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endParaRPr lang="en-US" sz="1053"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7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7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r" rtl="1">
        <a:defRPr>
          <a:latin typeface="+mj-lt"/>
          <a:ea typeface="+mj-ea"/>
          <a:cs typeface="+mj-cs"/>
        </a:defRPr>
      </a:lvl1pPr>
    </p:titleStyle>
    <p:body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bodyStyle>
    <p:other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9958ADE-BA35-494E-BE53-3C61C716429B}" type="datetime3">
              <a:rPr lang="en-US" smtClean="0"/>
              <a:t>7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r" defTabSz="802020" rtl="1"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r" defTabSz="802020" rtl="1"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r" defTabSz="802020" rtl="1"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r" defTabSz="802020" rtl="1"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r" defTabSz="802020" rtl="1"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r" defTabSz="802020" rtl="1" eaLnBrk="1" latinLnBrk="0" hangingPunct="1">
        <a:defRPr sz="1579" kern="1200">
          <a:solidFill>
            <a:schemeClr val="tx1"/>
          </a:solidFill>
          <a:latin typeface="+mn-lt"/>
          <a:ea typeface="+mn-ea"/>
          <a:cs typeface="+mn-cs"/>
        </a:defRPr>
      </a:lvl1pPr>
      <a:lvl2pPr marL="401010" algn="r" defTabSz="802020" rtl="1" eaLnBrk="1" latinLnBrk="0" hangingPunct="1">
        <a:defRPr sz="1579" kern="1200">
          <a:solidFill>
            <a:schemeClr val="tx1"/>
          </a:solidFill>
          <a:latin typeface="+mn-lt"/>
          <a:ea typeface="+mn-ea"/>
          <a:cs typeface="+mn-cs"/>
        </a:defRPr>
      </a:lvl2pPr>
      <a:lvl3pPr marL="802020" algn="r" defTabSz="802020" rtl="1" eaLnBrk="1" latinLnBrk="0" hangingPunct="1">
        <a:defRPr sz="1579" kern="1200">
          <a:solidFill>
            <a:schemeClr val="tx1"/>
          </a:solidFill>
          <a:latin typeface="+mn-lt"/>
          <a:ea typeface="+mn-ea"/>
          <a:cs typeface="+mn-cs"/>
        </a:defRPr>
      </a:lvl3pPr>
      <a:lvl4pPr marL="1203030" algn="r" defTabSz="802020" rtl="1" eaLnBrk="1" latinLnBrk="0" hangingPunct="1">
        <a:defRPr sz="1579" kern="1200">
          <a:solidFill>
            <a:schemeClr val="tx1"/>
          </a:solidFill>
          <a:latin typeface="+mn-lt"/>
          <a:ea typeface="+mn-ea"/>
          <a:cs typeface="+mn-cs"/>
        </a:defRPr>
      </a:lvl4pPr>
      <a:lvl5pPr marL="1604040" algn="r" defTabSz="802020" rtl="1" eaLnBrk="1" latinLnBrk="0" hangingPunct="1">
        <a:defRPr sz="1579" kern="1200">
          <a:solidFill>
            <a:schemeClr val="tx1"/>
          </a:solidFill>
          <a:latin typeface="+mn-lt"/>
          <a:ea typeface="+mn-ea"/>
          <a:cs typeface="+mn-cs"/>
        </a:defRPr>
      </a:lvl5pPr>
      <a:lvl6pPr marL="2005051" algn="r" defTabSz="802020" rtl="1" eaLnBrk="1" latinLnBrk="0" hangingPunct="1">
        <a:defRPr sz="1579" kern="1200">
          <a:solidFill>
            <a:schemeClr val="tx1"/>
          </a:solidFill>
          <a:latin typeface="+mn-lt"/>
          <a:ea typeface="+mn-ea"/>
          <a:cs typeface="+mn-cs"/>
        </a:defRPr>
      </a:lvl6pPr>
      <a:lvl7pPr marL="2406061" algn="r" defTabSz="802020" rtl="1" eaLnBrk="1" latinLnBrk="0" hangingPunct="1">
        <a:defRPr sz="1579" kern="1200">
          <a:solidFill>
            <a:schemeClr val="tx1"/>
          </a:solidFill>
          <a:latin typeface="+mn-lt"/>
          <a:ea typeface="+mn-ea"/>
          <a:cs typeface="+mn-cs"/>
        </a:defRPr>
      </a:lvl7pPr>
      <a:lvl8pPr marL="2807071" algn="r" defTabSz="802020" rtl="1" eaLnBrk="1" latinLnBrk="0" hangingPunct="1">
        <a:defRPr sz="1579" kern="1200">
          <a:solidFill>
            <a:schemeClr val="tx1"/>
          </a:solidFill>
          <a:latin typeface="+mn-lt"/>
          <a:ea typeface="+mn-ea"/>
          <a:cs typeface="+mn-cs"/>
        </a:defRPr>
      </a:lvl8pPr>
      <a:lvl9pPr marL="3208081" algn="r" defTabSz="802020" rtl="1"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r">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r" rtl="1">
        <a:defRPr>
          <a:latin typeface="+mj-lt"/>
          <a:ea typeface="+mj-ea"/>
          <a:cs typeface="+mj-cs"/>
        </a:defRPr>
      </a:lvl1pPr>
    </p:titleStyle>
    <p:bodyStyle>
      <a:lvl1pPr marL="0" algn="r" rtl="1">
        <a:defRPr>
          <a:latin typeface="+mn-lt"/>
          <a:ea typeface="+mn-ea"/>
          <a:cs typeface="+mn-cs"/>
        </a:defRPr>
      </a:lvl1pPr>
      <a:lvl2pPr marL="401010" algn="r" rtl="1">
        <a:defRPr>
          <a:latin typeface="+mn-lt"/>
          <a:ea typeface="+mn-ea"/>
          <a:cs typeface="+mn-cs"/>
        </a:defRPr>
      </a:lvl2pPr>
      <a:lvl3pPr marL="802020" algn="r" rtl="1">
        <a:defRPr>
          <a:latin typeface="+mn-lt"/>
          <a:ea typeface="+mn-ea"/>
          <a:cs typeface="+mn-cs"/>
        </a:defRPr>
      </a:lvl3pPr>
      <a:lvl4pPr marL="1203030" algn="r" rtl="1">
        <a:defRPr>
          <a:latin typeface="+mn-lt"/>
          <a:ea typeface="+mn-ea"/>
          <a:cs typeface="+mn-cs"/>
        </a:defRPr>
      </a:lvl4pPr>
      <a:lvl5pPr marL="1604040" algn="r" rtl="1">
        <a:defRPr>
          <a:latin typeface="+mn-lt"/>
          <a:ea typeface="+mn-ea"/>
          <a:cs typeface="+mn-cs"/>
        </a:defRPr>
      </a:lvl5pPr>
      <a:lvl6pPr marL="2005051" algn="r" rtl="1">
        <a:defRPr>
          <a:latin typeface="+mn-lt"/>
          <a:ea typeface="+mn-ea"/>
          <a:cs typeface="+mn-cs"/>
        </a:defRPr>
      </a:lvl6pPr>
      <a:lvl7pPr marL="2406061" algn="r" rtl="1">
        <a:defRPr>
          <a:latin typeface="+mn-lt"/>
          <a:ea typeface="+mn-ea"/>
          <a:cs typeface="+mn-cs"/>
        </a:defRPr>
      </a:lvl7pPr>
      <a:lvl8pPr marL="2807071" algn="r" rtl="1">
        <a:defRPr>
          <a:latin typeface="+mn-lt"/>
          <a:ea typeface="+mn-ea"/>
          <a:cs typeface="+mn-cs"/>
        </a:defRPr>
      </a:lvl8pPr>
      <a:lvl9pPr marL="3208081" algn="r" rtl="1">
        <a:defRPr>
          <a:latin typeface="+mn-lt"/>
          <a:ea typeface="+mn-ea"/>
          <a:cs typeface="+mn-cs"/>
        </a:defRPr>
      </a:lvl9pPr>
    </p:bodyStyle>
    <p:otherStyle>
      <a:lvl1pPr marL="0" algn="r" rtl="1">
        <a:defRPr>
          <a:latin typeface="+mn-lt"/>
          <a:ea typeface="+mn-ea"/>
          <a:cs typeface="+mn-cs"/>
        </a:defRPr>
      </a:lvl1pPr>
      <a:lvl2pPr marL="401010" algn="r" rtl="1">
        <a:defRPr>
          <a:latin typeface="+mn-lt"/>
          <a:ea typeface="+mn-ea"/>
          <a:cs typeface="+mn-cs"/>
        </a:defRPr>
      </a:lvl2pPr>
      <a:lvl3pPr marL="802020" algn="r" rtl="1">
        <a:defRPr>
          <a:latin typeface="+mn-lt"/>
          <a:ea typeface="+mn-ea"/>
          <a:cs typeface="+mn-cs"/>
        </a:defRPr>
      </a:lvl3pPr>
      <a:lvl4pPr marL="1203030" algn="r" rtl="1">
        <a:defRPr>
          <a:latin typeface="+mn-lt"/>
          <a:ea typeface="+mn-ea"/>
          <a:cs typeface="+mn-cs"/>
        </a:defRPr>
      </a:lvl4pPr>
      <a:lvl5pPr marL="1604040" algn="r" rtl="1">
        <a:defRPr>
          <a:latin typeface="+mn-lt"/>
          <a:ea typeface="+mn-ea"/>
          <a:cs typeface="+mn-cs"/>
        </a:defRPr>
      </a:lvl5pPr>
      <a:lvl6pPr marL="2005051" algn="r" rtl="1">
        <a:defRPr>
          <a:latin typeface="+mn-lt"/>
          <a:ea typeface="+mn-ea"/>
          <a:cs typeface="+mn-cs"/>
        </a:defRPr>
      </a:lvl6pPr>
      <a:lvl7pPr marL="2406061" algn="r" rtl="1">
        <a:defRPr>
          <a:latin typeface="+mn-lt"/>
          <a:ea typeface="+mn-ea"/>
          <a:cs typeface="+mn-cs"/>
        </a:defRPr>
      </a:lvl7pPr>
      <a:lvl8pPr marL="2807071" algn="r" rtl="1">
        <a:defRPr>
          <a:latin typeface="+mn-lt"/>
          <a:ea typeface="+mn-ea"/>
          <a:cs typeface="+mn-cs"/>
        </a:defRPr>
      </a:lvl8pPr>
      <a:lvl9pPr marL="3208081" algn="r" rtl="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5.jp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7.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49.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3.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4.jpg"/></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5.png"/><Relationship Id="rId5" Type="http://schemas.openxmlformats.org/officeDocument/2006/relationships/image" Target="../media/image3.png"/><Relationship Id="rId10" Type="http://schemas.openxmlformats.org/officeDocument/2006/relationships/image" Target="../media/image56.jpg"/><Relationship Id="rId4" Type="http://schemas.openxmlformats.org/officeDocument/2006/relationships/image" Target="../media/image2.pn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55.png"/><Relationship Id="rId4" Type="http://schemas.openxmlformats.org/officeDocument/2006/relationships/image" Target="../media/image3.png"/><Relationship Id="rId9" Type="http://schemas.openxmlformats.org/officeDocument/2006/relationships/image" Target="../media/image57.png"/></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mailto:samhourid@who.int" TargetMode="External"/><Relationship Id="rId18" Type="http://schemas.openxmlformats.org/officeDocument/2006/relationships/image" Target="../media/image63.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hyperlink" Target="mailto:stephenm@who.int" TargetMode="External"/><Relationship Id="rId17" Type="http://schemas.openxmlformats.org/officeDocument/2006/relationships/image" Target="../media/image62.png"/><Relationship Id="rId2" Type="http://schemas.openxmlformats.org/officeDocument/2006/relationships/image" Target="../media/image1.png"/><Relationship Id="rId16" Type="http://schemas.openxmlformats.org/officeDocument/2006/relationships/hyperlink" Target="mailto:htikem@who.int" TargetMode="Externa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61.png"/><Relationship Id="rId5" Type="http://schemas.openxmlformats.org/officeDocument/2006/relationships/image" Target="../media/image4.png"/><Relationship Id="rId15" Type="http://schemas.openxmlformats.org/officeDocument/2006/relationships/hyperlink" Target="mailto:andragro@paho.org" TargetMode="External"/><Relationship Id="rId10" Type="http://schemas.openxmlformats.org/officeDocument/2006/relationships/image" Target="../media/image60.jpeg"/><Relationship Id="rId19" Type="http://schemas.openxmlformats.org/officeDocument/2006/relationships/image" Target="../media/image64.png"/><Relationship Id="rId4" Type="http://schemas.openxmlformats.org/officeDocument/2006/relationships/image" Target="../media/image3.png"/><Relationship Id="rId9" Type="http://schemas.openxmlformats.org/officeDocument/2006/relationships/image" Target="../media/image59.png"/><Relationship Id="rId14" Type="http://schemas.openxmlformats.org/officeDocument/2006/relationships/hyperlink" Target="mailto:rashforda@who.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hyperlink" Target="https://www.who.int/publications/i/item/considerations-for-school-related-public-health-measures-in-the-context-of-covid-19" TargetMode="External"/><Relationship Id="rId7" Type="http://schemas.openxmlformats.org/officeDocument/2006/relationships/image" Target="../media/image33.png"/><Relationship Id="rId2" Type="http://schemas.openxmlformats.org/officeDocument/2006/relationships/hyperlink" Target="https://www.who.int/publications/i/item/considerations-in-adjusting-public-health-and-social-measures-in-the-context-of-covid-19-interim-guidance" TargetMode="Externa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hyperlink" Target="https://www.who.int/publications/i/item/considerations-for-public-health-and-social-measures-in-the-workplace-in-the-context-of-covid-1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0148"/>
            <a:ext cx="10691990" cy="5997587"/>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3746500" y="6466939"/>
            <a:ext cx="3242945" cy="566822"/>
          </a:xfrm>
          <a:prstGeom prst="rect">
            <a:avLst/>
          </a:prstGeom>
        </p:spPr>
        <p:txBody>
          <a:bodyPr vert="horz" wrap="square" lIns="0" tIns="12700" rIns="0" bIns="0" rtlCol="0">
            <a:spAutoFit/>
          </a:bodyPr>
          <a:lstStyle/>
          <a:p>
            <a:pPr marL="12700" algn="ctr">
              <a:lnSpc>
                <a:spcPct val="100000"/>
              </a:lnSpc>
              <a:spcBef>
                <a:spcPts val="100"/>
              </a:spcBef>
            </a:pPr>
            <a:r>
              <a:rPr lang="ar-BH" sz="3600" dirty="0">
                <a:solidFill>
                  <a:srgbClr val="D2232A"/>
                </a:solidFill>
                <a:latin typeface="Roboto-Medium"/>
                <a:cs typeface="Roboto-Medium"/>
              </a:rPr>
              <a:t>تمرين</a:t>
            </a:r>
            <a:r>
              <a:rPr lang="ar-EG" sz="3600" dirty="0">
                <a:solidFill>
                  <a:srgbClr val="D2232A"/>
                </a:solidFill>
                <a:latin typeface="Roboto-Medium"/>
                <a:cs typeface="Roboto-Medium"/>
              </a:rPr>
              <a:t> محـــاكاة</a:t>
            </a:r>
          </a:p>
        </p:txBody>
      </p:sp>
      <p:sp>
        <p:nvSpPr>
          <p:cNvPr id="6" name="object 6"/>
          <p:cNvSpPr txBox="1">
            <a:spLocks noGrp="1"/>
          </p:cNvSpPr>
          <p:nvPr>
            <p:ph type="title"/>
          </p:nvPr>
        </p:nvSpPr>
        <p:spPr>
          <a:xfrm>
            <a:off x="622300" y="2601363"/>
            <a:ext cx="3276600" cy="936154"/>
          </a:xfrm>
          <a:prstGeom prst="rect">
            <a:avLst/>
          </a:prstGeom>
        </p:spPr>
        <p:txBody>
          <a:bodyPr vert="horz" wrap="square" lIns="0" tIns="12700" rIns="0" bIns="0" rtlCol="0">
            <a:spAutoFit/>
          </a:bodyPr>
          <a:lstStyle/>
          <a:p>
            <a:pPr marL="12700" marR="5080">
              <a:lnSpc>
                <a:spcPct val="100000"/>
              </a:lnSpc>
              <a:spcBef>
                <a:spcPts val="100"/>
              </a:spcBef>
            </a:pPr>
            <a:r>
              <a:rPr lang="ar-EG" sz="3000" dirty="0">
                <a:latin typeface="Roboto-Medium"/>
                <a:cs typeface="Roboto-Medium"/>
              </a:rPr>
              <a:t>فيروس كورونا المســتجد (كوفيد-19)</a:t>
            </a:r>
          </a:p>
        </p:txBody>
      </p:sp>
      <p:sp>
        <p:nvSpPr>
          <p:cNvPr id="7" name="object 7"/>
          <p:cNvSpPr txBox="1"/>
          <p:nvPr/>
        </p:nvSpPr>
        <p:spPr>
          <a:xfrm>
            <a:off x="3746500" y="3687342"/>
            <a:ext cx="6734161" cy="866456"/>
          </a:xfrm>
          <a:prstGeom prst="rect">
            <a:avLst/>
          </a:prstGeom>
        </p:spPr>
        <p:txBody>
          <a:bodyPr vert="horz" wrap="square" lIns="0" tIns="10160" rIns="0" bIns="0" rtlCol="0">
            <a:spAutoFit/>
          </a:bodyPr>
          <a:lstStyle/>
          <a:p>
            <a:pPr marL="12700" marR="5080">
              <a:lnSpc>
                <a:spcPct val="100899"/>
              </a:lnSpc>
              <a:spcBef>
                <a:spcPts val="80"/>
              </a:spcBef>
            </a:pPr>
            <a:r>
              <a:rPr lang="ar-EG" sz="2800" b="1" dirty="0">
                <a:solidFill>
                  <a:srgbClr val="B85F29"/>
                </a:solidFill>
                <a:latin typeface="Roboto"/>
              </a:rPr>
              <a:t>تنظيم المجتمع حول إدارة كوفيد-19؛  </a:t>
            </a:r>
          </a:p>
          <a:p>
            <a:pPr marL="12700" marR="5080">
              <a:lnSpc>
                <a:spcPct val="100899"/>
              </a:lnSpc>
              <a:spcBef>
                <a:spcPts val="80"/>
              </a:spcBef>
            </a:pPr>
            <a:r>
              <a:rPr lang="ar-EG" sz="2800" b="1" dirty="0">
                <a:solidFill>
                  <a:srgbClr val="B85F29"/>
                </a:solidFill>
                <a:latin typeface="Roboto"/>
              </a:rPr>
              <a:t>تنفيذ تدابير الصحة العامة والتدابير الاجتماعية وتكييفها</a:t>
            </a:r>
          </a:p>
        </p:txBody>
      </p:sp>
      <p:sp>
        <p:nvSpPr>
          <p:cNvPr id="8" name="object 8"/>
          <p:cNvSpPr/>
          <p:nvPr/>
        </p:nvSpPr>
        <p:spPr>
          <a:xfrm>
            <a:off x="1056921" y="5416745"/>
            <a:ext cx="1193797" cy="520694"/>
          </a:xfrm>
          <a:prstGeom prst="rect">
            <a:avLst/>
          </a:prstGeom>
          <a:blipFill>
            <a:blip r:embed="rId3" cstate="print"/>
            <a:stretch>
              <a:fillRect/>
            </a:stretch>
          </a:blipFill>
        </p:spPr>
        <p:txBody>
          <a:bodyPr wrap="square" lIns="0" tIns="0" rIns="0" bIns="0" rtlCol="0"/>
          <a:lstStyle/>
          <a:p>
            <a:endParaRPr/>
          </a:p>
        </p:txBody>
      </p:sp>
      <p:sp>
        <p:nvSpPr>
          <p:cNvPr id="9" name="object 9"/>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sp>
        <p:nvSpPr>
          <p:cNvPr id="10" name="object 10"/>
          <p:cNvSpPr txBox="1"/>
          <p:nvPr/>
        </p:nvSpPr>
        <p:spPr>
          <a:xfrm>
            <a:off x="3526272" y="5039231"/>
            <a:ext cx="3592314" cy="1333500"/>
          </a:xfrm>
          <a:prstGeom prst="rect">
            <a:avLst/>
          </a:prstGeom>
        </p:spPr>
        <p:txBody>
          <a:bodyPr vert="horz" wrap="square" lIns="0" tIns="335280" rIns="0" bIns="0" rtlCol="0">
            <a:spAutoFit/>
          </a:bodyPr>
          <a:lstStyle/>
          <a:p>
            <a:pPr algn="ctr">
              <a:lnSpc>
                <a:spcPct val="100000"/>
              </a:lnSpc>
              <a:spcBef>
                <a:spcPts val="2640"/>
              </a:spcBef>
            </a:pPr>
            <a:r>
              <a:rPr lang="ar-EG" sz="3600" b="1" dirty="0">
                <a:solidFill>
                  <a:srgbClr val="00AEEF"/>
                </a:solidFill>
                <a:latin typeface="Roboto-Medium"/>
                <a:cs typeface="Roboto-Medium"/>
              </a:rPr>
              <a:t>اســــــم البـــــــــلد</a:t>
            </a:r>
          </a:p>
          <a:p>
            <a:pPr algn="ctr">
              <a:lnSpc>
                <a:spcPct val="100000"/>
              </a:lnSpc>
              <a:spcBef>
                <a:spcPts val="1275"/>
              </a:spcBef>
            </a:pPr>
            <a:r>
              <a:rPr lang="ar-EG" sz="1800" b="1" dirty="0">
                <a:solidFill>
                  <a:srgbClr val="00AEEF"/>
                </a:solidFill>
                <a:latin typeface="Roboto-Medium"/>
                <a:cs typeface="Roboto-Medium"/>
              </a:rPr>
              <a:t>التاريخ والمكان</a:t>
            </a:r>
          </a:p>
        </p:txBody>
      </p:sp>
      <p:pic>
        <p:nvPicPr>
          <p:cNvPr id="13" name="Picture 12">
            <a:extLst>
              <a:ext uri="{FF2B5EF4-FFF2-40B4-BE49-F238E27FC236}">
                <a16:creationId xmlns:a16="http://schemas.microsoft.com/office/drawing/2014/main" id="{16D81E24-DA98-4C94-A8AF-A58A91E305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700" y="6280653"/>
            <a:ext cx="2381250" cy="8572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94700" y="127000"/>
            <a:ext cx="1847850" cy="513080"/>
          </a:xfrm>
          <a:prstGeom prst="rect">
            <a:avLst/>
          </a:prstGeom>
        </p:spPr>
        <p:txBody>
          <a:bodyPr vert="horz" wrap="square" lIns="0" tIns="12700" rIns="0" bIns="0" rtlCol="0">
            <a:spAutoFit/>
          </a:bodyPr>
          <a:lstStyle/>
          <a:p>
            <a:pPr marL="12700">
              <a:lnSpc>
                <a:spcPct val="100000"/>
              </a:lnSpc>
              <a:spcBef>
                <a:spcPts val="100"/>
              </a:spcBef>
            </a:pPr>
            <a:r>
              <a:rPr lang="ar-EG" sz="3200" dirty="0">
                <a:latin typeface="Roboto"/>
                <a:cs typeface="Roboto"/>
              </a:rPr>
              <a:t>أســــــــــئلة</a:t>
            </a:r>
          </a:p>
        </p:txBody>
      </p:sp>
      <p:sp>
        <p:nvSpPr>
          <p:cNvPr id="3" name="object 3"/>
          <p:cNvSpPr/>
          <p:nvPr/>
        </p:nvSpPr>
        <p:spPr>
          <a:xfrm>
            <a:off x="4988471" y="2015185"/>
            <a:ext cx="2750877" cy="353247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2603500" y="2581655"/>
            <a:ext cx="2323142" cy="1060547"/>
          </a:xfrm>
          <a:prstGeom prst="rect">
            <a:avLst/>
          </a:prstGeom>
        </p:spPr>
        <p:txBody>
          <a:bodyPr vert="horz" wrap="square" lIns="0" tIns="6350" rIns="0" bIns="0" rtlCol="0">
            <a:spAutoFit/>
          </a:bodyPr>
          <a:lstStyle/>
          <a:p>
            <a:pPr marL="12700" marR="5080" indent="46038" algn="ctr">
              <a:lnSpc>
                <a:spcPct val="101099"/>
              </a:lnSpc>
              <a:spcBef>
                <a:spcPts val="50"/>
              </a:spcBef>
            </a:pPr>
            <a:r>
              <a:rPr lang="ar-EG" sz="3500" b="1" dirty="0">
                <a:solidFill>
                  <a:srgbClr val="0070C0"/>
                </a:solidFill>
                <a:latin typeface="Roboto"/>
                <a:cs typeface="Roboto"/>
              </a:rPr>
              <a:t>أي أســـئلة قبل أن نبدأ؟</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427830"/>
            <a:ext cx="3242945" cy="566822"/>
          </a:xfrm>
          <a:prstGeom prst="rect">
            <a:avLst/>
          </a:prstGeom>
        </p:spPr>
        <p:txBody>
          <a:bodyPr vert="horz" wrap="square" lIns="0" tIns="12700" rIns="0" bIns="0" rtlCol="0">
            <a:spAutoFit/>
          </a:bodyPr>
          <a:lstStyle/>
          <a:p>
            <a:pPr marL="12700" algn="ctr">
              <a:lnSpc>
                <a:spcPct val="100000"/>
              </a:lnSpc>
              <a:spcBef>
                <a:spcPts val="100"/>
              </a:spcBef>
            </a:pPr>
            <a:r>
              <a:rPr lang="ar-BH" sz="3600" dirty="0">
                <a:solidFill>
                  <a:srgbClr val="D2232A"/>
                </a:solidFill>
                <a:latin typeface="Roboto-Medium"/>
                <a:cs typeface="Roboto-Medium"/>
              </a:rPr>
              <a:t>تمرين</a:t>
            </a:r>
            <a:r>
              <a:rPr lang="ar-EG" sz="3600" dirty="0">
                <a:solidFill>
                  <a:srgbClr val="D2232A"/>
                </a:solidFill>
                <a:latin typeface="Roboto-Medium"/>
                <a:cs typeface="Roboto-Medium"/>
              </a:rPr>
              <a:t> محـــــاكاة</a:t>
            </a:r>
          </a:p>
        </p:txBody>
      </p:sp>
      <p:sp>
        <p:nvSpPr>
          <p:cNvPr id="4" name="object 4"/>
          <p:cNvSpPr/>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313367" y="3860800"/>
            <a:ext cx="2878227" cy="756920"/>
          </a:xfrm>
          <a:prstGeom prst="rect">
            <a:avLst/>
          </a:prstGeom>
        </p:spPr>
        <p:txBody>
          <a:bodyPr vert="horz" wrap="square" lIns="0" tIns="12700" rIns="0" bIns="0" rtlCol="0">
            <a:spAutoFit/>
          </a:bodyPr>
          <a:lstStyle/>
          <a:p>
            <a:pPr marL="12700">
              <a:lnSpc>
                <a:spcPct val="100000"/>
              </a:lnSpc>
              <a:spcBef>
                <a:spcPts val="100"/>
              </a:spcBef>
            </a:pPr>
            <a:r>
              <a:rPr lang="ar-EG" sz="4800" b="1" dirty="0">
                <a:latin typeface="Roboto-Medium"/>
                <a:cs typeface="Roboto-Medium"/>
              </a:rPr>
              <a:t>الجزء الأول</a:t>
            </a:r>
          </a:p>
        </p:txBody>
      </p:sp>
      <p:sp>
        <p:nvSpPr>
          <p:cNvPr id="8" name="object 8"/>
          <p:cNvSpPr txBox="1"/>
          <p:nvPr/>
        </p:nvSpPr>
        <p:spPr>
          <a:xfrm>
            <a:off x="7370598" y="4769642"/>
            <a:ext cx="2820996" cy="409875"/>
          </a:xfrm>
          <a:prstGeom prst="rect">
            <a:avLst/>
          </a:prstGeom>
        </p:spPr>
        <p:txBody>
          <a:bodyPr vert="horz" wrap="square" lIns="0" tIns="12700" rIns="0" bIns="0" rtlCol="0">
            <a:spAutoFit/>
          </a:bodyPr>
          <a:lstStyle/>
          <a:p>
            <a:pPr marL="12700">
              <a:lnSpc>
                <a:spcPct val="100000"/>
              </a:lnSpc>
              <a:spcBef>
                <a:spcPts val="100"/>
              </a:spcBef>
            </a:pPr>
            <a:r>
              <a:rPr lang="ar-EG" sz="2600" b="1" dirty="0">
                <a:latin typeface="Roboto-Medium"/>
                <a:cs typeface="Roboto-Medium"/>
              </a:rPr>
              <a:t>الحوّكمــــة والتنســـيق</a:t>
            </a:r>
          </a:p>
        </p:txBody>
      </p:sp>
      <p:sp>
        <p:nvSpPr>
          <p:cNvPr id="9" name="object 9"/>
          <p:cNvSpPr/>
          <p:nvPr/>
        </p:nvSpPr>
        <p:spPr>
          <a:xfrm>
            <a:off x="850901" y="1495044"/>
            <a:ext cx="5334000" cy="3684473"/>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object 9">
            <a:extLst>
              <a:ext uri="{FF2B5EF4-FFF2-40B4-BE49-F238E27FC236}">
                <a16:creationId xmlns:a16="http://schemas.microsoft.com/office/drawing/2014/main" id="{2CB808A9-AE42-4430-A9CF-EC347D378146}"/>
              </a:ext>
            </a:extLst>
          </p:cNvPr>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pic>
        <p:nvPicPr>
          <p:cNvPr id="12" name="Picture 11">
            <a:extLst>
              <a:ext uri="{FF2B5EF4-FFF2-40B4-BE49-F238E27FC236}">
                <a16:creationId xmlns:a16="http://schemas.microsoft.com/office/drawing/2014/main" id="{499C209C-F9FC-4ACE-A527-76EEAA25B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97" y="6289327"/>
            <a:ext cx="2381250" cy="8572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3500" y="111740"/>
            <a:ext cx="6815929" cy="461665"/>
          </a:xfrm>
          <a:prstGeom prst="rect">
            <a:avLst/>
          </a:prstGeom>
        </p:spPr>
        <p:txBody>
          <a:bodyPr vert="horz" wrap="square" lIns="0" tIns="0" rIns="0" bIns="0" rtlCol="0">
            <a:spAutoFit/>
          </a:bodyPr>
          <a:lstStyle/>
          <a:p>
            <a:pPr marL="213872">
              <a:lnSpc>
                <a:spcPts val="3592"/>
              </a:lnSpc>
            </a:pPr>
            <a:r>
              <a:rPr lang="ar-EG" sz="3158" dirty="0"/>
              <a:t>الســـــــيناريو</a:t>
            </a:r>
          </a:p>
        </p:txBody>
      </p:sp>
      <p:sp>
        <p:nvSpPr>
          <p:cNvPr id="3" name="object 3"/>
          <p:cNvSpPr/>
          <p:nvPr/>
        </p:nvSpPr>
        <p:spPr>
          <a:xfrm>
            <a:off x="241299" y="883300"/>
            <a:ext cx="10134601" cy="61778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ar-EG" sz="2100" dirty="0">
                <a:solidFill>
                  <a:prstClr val="black"/>
                </a:solidFill>
                <a:latin typeface="Calibri"/>
              </a:rPr>
              <a:t>يبلغ تعداد سكان البلدة "الفلانية" 000 75 نسمة تقريباً ولديها اقتصاد متنوع. فهي بلدة زراعية مهمّة وهي وجهة سياحية شهيرة بفضل شواطئها ومجتمعاتها الزراعية الخلابة. وتشتهر البلدة في الإقليم وترتبط بخطوط المواصلات الجيدة بسائر أنحاء البلاد ولكنها ليست قريبة من العاصمة الوطنية.</a:t>
            </a:r>
          </a:p>
          <a:p>
            <a:pPr defTabSz="802020"/>
            <a:endParaRPr lang="en-US" sz="2100" dirty="0">
              <a:solidFill>
                <a:prstClr val="black"/>
              </a:solidFill>
              <a:latin typeface="Calibri"/>
            </a:endParaRPr>
          </a:p>
          <a:p>
            <a:pPr defTabSz="802020"/>
            <a:r>
              <a:rPr lang="ar-EG" sz="2100" dirty="0">
                <a:solidFill>
                  <a:prstClr val="black"/>
                </a:solidFill>
                <a:latin typeface="Calibri"/>
              </a:rPr>
              <a:t>وبعد رفع بعض التدابير الخاصة بكوفيد-19 (مثل إعادة فتح المقاهي والمطاعم وبعض المتاجر) زادت حالات المرض تدريجياً في البلدة. وأفادت الصحافة المحلية بأن معدل تكاثر الفيروس في المنطقة ارتفع إلى 1,2، وهناك دعوات تطالب بأن يكون استعمال الكمامات ملزماً في جميع الأماكن العامة.</a:t>
            </a:r>
          </a:p>
          <a:p>
            <a:pPr defTabSz="802020"/>
            <a:endParaRPr lang="en-US" sz="2100" dirty="0">
              <a:solidFill>
                <a:prstClr val="black"/>
              </a:solidFill>
              <a:latin typeface="Calibri"/>
            </a:endParaRPr>
          </a:p>
          <a:p>
            <a:pPr defTabSz="802020"/>
            <a:r>
              <a:rPr lang="ar-EG" sz="2100" dirty="0">
                <a:solidFill>
                  <a:prstClr val="black"/>
                </a:solidFill>
                <a:latin typeface="Calibri"/>
              </a:rPr>
              <a:t>وتُعد الشركة "الفلانية</a:t>
            </a:r>
            <a:r>
              <a:rPr lang="ar-EG" sz="2100" dirty="0">
                <a:solidFill>
                  <a:prstClr val="black"/>
                </a:solidFill>
              </a:rPr>
              <a:t>" للأغذية </a:t>
            </a:r>
            <a:r>
              <a:rPr lang="ar-EG" sz="2100" dirty="0">
                <a:solidFill>
                  <a:prstClr val="black"/>
                </a:solidFill>
                <a:latin typeface="Calibri"/>
              </a:rPr>
              <a:t>من الجهات صاحبة العمل الرئيسية في البلدة. وتعمل الشركة في مجال الأعمال التجارية الزراعية المتنوعة، ولكنها تتولى محلياً تشغيل واحد من أكبر مصانع تجهيز الدواجن للاستهلاك الآدمي في الإقليم، ويعمل بها 1200 موظف تقريباً. ويتكون المصنع من عدد من وحدات التجهيز التي يعمل بها الجزارون على مقربة أحدهم من الآخر، وتُجرى التعبئة في مرافق مغلقة مصمّمة خصيصاً لهذا الغرض. وينتمي العديد من الموظفين إلى فئة المهاجرين ويعيشون في أماكن الإقامة المزدحمة التي توفرها الشركة، ويعيش بعضهم في المجتمع المحلي. وفي يوم الاثنين، أشار اختبار 350 موظفاً إلى نتيجة إيجابية لكوفيد-19، في إطار مبادرة واسعة النطاق للفحص بعد أن أفاد بعض الموظفين بإصابتهم بأعراض المرض.</a:t>
            </a:r>
          </a:p>
          <a:p>
            <a:pPr defTabSz="802020"/>
            <a:endParaRPr lang="en-US" sz="2100" dirty="0">
              <a:solidFill>
                <a:prstClr val="black"/>
              </a:solidFill>
              <a:latin typeface="Calibri"/>
            </a:endParaRPr>
          </a:p>
          <a:p>
            <a:pPr defTabSz="802020"/>
            <a:r>
              <a:rPr lang="ar-EG" sz="2100" dirty="0">
                <a:solidFill>
                  <a:prstClr val="black"/>
                </a:solidFill>
                <a:latin typeface="Calibri"/>
              </a:rPr>
              <a:t>وفي ذاك اليوم نفسه، أفاد الفندق والمنتجع "الفلاني"، الذي يعمل به 270 موظفاً بأن اثنين من نزلاء الفندق ظهرت عليهم علامات كوفيد-19. وأبلغ ثلاثة موظفين أيضاً عن مرضهم. ويقيم جميع موظفي الفندق في البلدة.</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sz="1579">
                <a:solidFill>
                  <a:prstClr val="black"/>
                </a:solidFill>
                <a:latin typeface="Calibri"/>
              </a:endParaRPr>
            </a:p>
          </p:txBody>
        </p:sp>
      </p:grpSp>
      <p:sp>
        <p:nvSpPr>
          <p:cNvPr id="10" name="object 10"/>
          <p:cNvSpPr txBox="1"/>
          <p:nvPr/>
        </p:nvSpPr>
        <p:spPr>
          <a:xfrm>
            <a:off x="8013699" y="100205"/>
            <a:ext cx="2443219" cy="389734"/>
          </a:xfrm>
          <a:prstGeom prst="rect">
            <a:avLst/>
          </a:prstGeom>
          <a:solidFill>
            <a:srgbClr val="D86422"/>
          </a:solidFill>
        </p:spPr>
        <p:txBody>
          <a:bodyPr vert="horz" wrap="square" lIns="0" tIns="118630" rIns="0" bIns="0" rtlCol="0">
            <a:spAutoFit/>
          </a:bodyPr>
          <a:lstStyle/>
          <a:p>
            <a:pPr marL="942374" defTabSz="802020">
              <a:spcBef>
                <a:spcPts val="934"/>
              </a:spcBef>
            </a:pPr>
            <a:r>
              <a:rPr lang="ar-EG" sz="1754" b="1" dirty="0">
                <a:solidFill>
                  <a:srgbClr val="FFFFFF"/>
                </a:solidFill>
                <a:latin typeface="Arial Black"/>
                <a:cs typeface="Arial Black"/>
              </a:rPr>
              <a:t>محاكاة فقط</a:t>
            </a: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pPr>
            <a:r>
              <a:rPr lang="ar-EG">
                <a:solidFill>
                  <a:prstClr val="white"/>
                </a:solidFill>
              </a:rPr>
              <a:t>الصفحة </a:t>
            </a:r>
            <a:fld id="{81D60167-4931-47E6-BA6A-407CBD079E47}" type="slidenum">
              <a:rPr dirty="0">
                <a:solidFill>
                  <a:prstClr val="white"/>
                </a:solidFill>
              </a:rPr>
              <a:pPr marL="11139" defTabSz="802020">
                <a:lnSpc>
                  <a:spcPts val="1250"/>
                </a:lnSpc>
              </a:pPr>
              <a:t>12</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pPr>
            <a:r>
              <a:rPr lang="ar-EG">
                <a:solidFill>
                  <a:prstClr val="white"/>
                </a:solidFill>
              </a:rPr>
              <a:t>عملية المحاكاة</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9900" y="687955"/>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870752" y="805847"/>
            <a:ext cx="1012190" cy="345440"/>
          </a:xfrm>
          <a:prstGeom prst="rect">
            <a:avLst/>
          </a:prstGeom>
        </p:spPr>
        <p:txBody>
          <a:bodyPr vert="horz" wrap="square" lIns="0" tIns="12700" rIns="0" bIns="0" rtlCol="0">
            <a:spAutoFit/>
          </a:bodyPr>
          <a:lstStyle/>
          <a:p>
            <a:pPr marL="12700">
              <a:lnSpc>
                <a:spcPct val="100000"/>
              </a:lnSpc>
              <a:spcBef>
                <a:spcPts val="100"/>
              </a:spcBef>
            </a:pPr>
            <a:r>
              <a:rPr lang="ar-EG" sz="2100" b="1" dirty="0">
                <a:solidFill>
                  <a:srgbClr val="0070C0"/>
                </a:solidFill>
                <a:latin typeface="Arial"/>
                <a:cs typeface="Arial"/>
              </a:rPr>
              <a:t>30 دقيقة</a:t>
            </a: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lang="ar-EG"/>
              <a:t>الصفحة </a:t>
            </a:r>
            <a:fld id="{81D60167-4931-47E6-BA6A-407CBD079E47}" type="slidenum">
              <a:rPr dirty="0"/>
              <a:t>13</a:t>
            </a:fld>
            <a:endParaRPr dirty="0"/>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4" name="object 4"/>
          <p:cNvSpPr txBox="1">
            <a:spLocks noGrp="1"/>
          </p:cNvSpPr>
          <p:nvPr>
            <p:ph type="title"/>
          </p:nvPr>
        </p:nvSpPr>
        <p:spPr>
          <a:xfrm>
            <a:off x="6108700" y="46493"/>
            <a:ext cx="4325458" cy="566822"/>
          </a:xfrm>
          <a:prstGeom prst="rect">
            <a:avLst/>
          </a:prstGeom>
        </p:spPr>
        <p:txBody>
          <a:bodyPr vert="horz" wrap="square" lIns="0" tIns="12700" rIns="0" bIns="0" rtlCol="0">
            <a:spAutoFit/>
          </a:bodyPr>
          <a:lstStyle/>
          <a:p>
            <a:pPr marL="12700">
              <a:lnSpc>
                <a:spcPct val="100000"/>
              </a:lnSpc>
              <a:spcBef>
                <a:spcPts val="100"/>
              </a:spcBef>
            </a:pPr>
            <a:r>
              <a:rPr lang="ar-EG" sz="3600" dirty="0"/>
              <a:t>الجلســـــــــــة 1</a:t>
            </a:r>
          </a:p>
        </p:txBody>
      </p:sp>
      <p:sp>
        <p:nvSpPr>
          <p:cNvPr id="6" name="object 6"/>
          <p:cNvSpPr txBox="1"/>
          <p:nvPr/>
        </p:nvSpPr>
        <p:spPr>
          <a:xfrm>
            <a:off x="330954" y="907232"/>
            <a:ext cx="10079990" cy="948529"/>
          </a:xfrm>
          <a:prstGeom prst="rect">
            <a:avLst/>
          </a:prstGeom>
        </p:spPr>
        <p:txBody>
          <a:bodyPr vert="horz" wrap="square" lIns="0" tIns="9525" rIns="0" bIns="0" rtlCol="0">
            <a:spAutoFit/>
          </a:bodyPr>
          <a:lstStyle/>
          <a:p>
            <a:pPr marL="12700" marR="5080">
              <a:lnSpc>
                <a:spcPct val="101299"/>
              </a:lnSpc>
              <a:spcBef>
                <a:spcPts val="75"/>
              </a:spcBef>
            </a:pPr>
            <a:r>
              <a:rPr lang="ar-EG" sz="2000" dirty="0">
                <a:solidFill>
                  <a:srgbClr val="231F20"/>
                </a:solidFill>
                <a:latin typeface="Roboto"/>
                <a:cs typeface="Roboto"/>
              </a:rPr>
              <a:t>قسموا أنفسكم لتكوّنوا من ثلاث إلى ست مجموعات* تجسّد قدر الإمكان الأدوار التي تضطلعون بها عادة. </a:t>
            </a:r>
          </a:p>
          <a:p>
            <a:pPr marL="12700" marR="5080">
              <a:lnSpc>
                <a:spcPct val="101299"/>
              </a:lnSpc>
              <a:spcBef>
                <a:spcPts val="75"/>
              </a:spcBef>
            </a:pPr>
            <a:r>
              <a:rPr lang="ar-EG" sz="2000" dirty="0">
                <a:solidFill>
                  <a:srgbClr val="231F20"/>
                </a:solidFill>
                <a:latin typeface="Roboto"/>
                <a:cs typeface="Roboto"/>
              </a:rPr>
              <a:t>اقرأوا السيناريو كمجموعة وانظروا في الإطار التشغيلي الذي تعمل فيه مجموعتك. </a:t>
            </a:r>
          </a:p>
          <a:p>
            <a:pPr marL="12700" marR="5080">
              <a:lnSpc>
                <a:spcPct val="101299"/>
              </a:lnSpc>
              <a:spcBef>
                <a:spcPts val="75"/>
              </a:spcBef>
            </a:pPr>
            <a:r>
              <a:rPr lang="ar-EG" sz="2000" dirty="0">
                <a:solidFill>
                  <a:srgbClr val="231F20"/>
                </a:solidFill>
                <a:latin typeface="Roboto"/>
                <a:cs typeface="Roboto"/>
              </a:rPr>
              <a:t>وضح الإطار التشريعي والتشغيلي الحالي لإدارة الفاشيات المحلية على النحو المبين في هذا الجزء.</a:t>
            </a:r>
          </a:p>
        </p:txBody>
      </p:sp>
      <p:sp>
        <p:nvSpPr>
          <p:cNvPr id="7" name="object 7"/>
          <p:cNvSpPr txBox="1"/>
          <p:nvPr/>
        </p:nvSpPr>
        <p:spPr>
          <a:xfrm>
            <a:off x="6565900" y="2149678"/>
            <a:ext cx="3877229" cy="4380686"/>
          </a:xfrm>
          <a:prstGeom prst="rect">
            <a:avLst/>
          </a:prstGeom>
          <a:ln w="25387">
            <a:solidFill>
              <a:srgbClr val="000000"/>
            </a:solidFill>
          </a:ln>
        </p:spPr>
        <p:txBody>
          <a:bodyPr vert="horz" wrap="square" lIns="0" tIns="33020" rIns="0" bIns="0" rtlCol="0">
            <a:spAutoFit/>
          </a:bodyPr>
          <a:lstStyle/>
          <a:p>
            <a:pPr marL="97155">
              <a:lnSpc>
                <a:spcPct val="100000"/>
              </a:lnSpc>
              <a:spcBef>
                <a:spcPts val="260"/>
              </a:spcBef>
            </a:pPr>
            <a:r>
              <a:rPr lang="ar-EG" sz="2000" dirty="0">
                <a:solidFill>
                  <a:srgbClr val="231F20"/>
                </a:solidFill>
                <a:latin typeface="Roboto-Medium"/>
              </a:rPr>
              <a:t>اكتب في مجموعتك ما يلي:</a:t>
            </a:r>
          </a:p>
          <a:p>
            <a:pPr marL="339725" indent="-242888">
              <a:lnSpc>
                <a:spcPct val="100000"/>
              </a:lnSpc>
              <a:spcBef>
                <a:spcPts val="260"/>
              </a:spcBef>
            </a:pPr>
            <a:r>
              <a:rPr lang="ar-EG" sz="2000" dirty="0">
                <a:solidFill>
                  <a:srgbClr val="231F20"/>
                </a:solidFill>
                <a:latin typeface="Roboto-Medium"/>
              </a:rPr>
              <a:t>•	الجوانب الرئيسية لاستراتيجيتكم التشغيلية،</a:t>
            </a:r>
          </a:p>
          <a:p>
            <a:pPr marL="339725" indent="-242888">
              <a:lnSpc>
                <a:spcPct val="100000"/>
              </a:lnSpc>
              <a:spcBef>
                <a:spcPts val="260"/>
              </a:spcBef>
            </a:pPr>
            <a:r>
              <a:rPr lang="ar-EG" sz="2000" dirty="0">
                <a:solidFill>
                  <a:srgbClr val="231F20"/>
                </a:solidFill>
                <a:latin typeface="Roboto-Medium"/>
              </a:rPr>
              <a:t>•	التشريعات الرئيسية التي يجب الامتثال لها،</a:t>
            </a:r>
          </a:p>
          <a:p>
            <a:pPr marL="339725" indent="-242888">
              <a:lnSpc>
                <a:spcPct val="100000"/>
              </a:lnSpc>
              <a:spcBef>
                <a:spcPts val="260"/>
              </a:spcBef>
            </a:pPr>
            <a:r>
              <a:rPr lang="ar-EG" sz="2000" dirty="0">
                <a:solidFill>
                  <a:srgbClr val="231F20"/>
                </a:solidFill>
                <a:latin typeface="Roboto-Medium"/>
              </a:rPr>
              <a:t>•	إجراءات التشغيل الموحدة</a:t>
            </a:r>
          </a:p>
          <a:p>
            <a:pPr marL="97155">
              <a:lnSpc>
                <a:spcPct val="100000"/>
              </a:lnSpc>
              <a:spcBef>
                <a:spcPts val="260"/>
              </a:spcBef>
            </a:pPr>
            <a:endParaRPr lang="ar-EG" sz="2000" dirty="0">
              <a:solidFill>
                <a:srgbClr val="231F20"/>
              </a:solidFill>
              <a:latin typeface="Roboto-Medium"/>
            </a:endParaRPr>
          </a:p>
          <a:p>
            <a:pPr marL="97155">
              <a:lnSpc>
                <a:spcPct val="100000"/>
              </a:lnSpc>
              <a:spcBef>
                <a:spcPts val="260"/>
              </a:spcBef>
            </a:pPr>
            <a:r>
              <a:rPr lang="ar-EG" sz="2000" dirty="0">
                <a:solidFill>
                  <a:srgbClr val="231F20"/>
                </a:solidFill>
                <a:latin typeface="Roboto-Medium"/>
              </a:rPr>
              <a:t>ركز على التشريعات الحالية التي تعملون بموجبها وأي تشريعات مازالت قيد الإعداد.</a:t>
            </a:r>
          </a:p>
          <a:p>
            <a:pPr marL="97155">
              <a:lnSpc>
                <a:spcPct val="100000"/>
              </a:lnSpc>
              <a:spcBef>
                <a:spcPts val="260"/>
              </a:spcBef>
            </a:pPr>
            <a:endParaRPr lang="ar-EG" sz="2000" dirty="0">
              <a:solidFill>
                <a:srgbClr val="231F20"/>
              </a:solidFill>
              <a:latin typeface="Roboto-Medium"/>
            </a:endParaRPr>
          </a:p>
          <a:p>
            <a:pPr marL="97155">
              <a:lnSpc>
                <a:spcPct val="100000"/>
              </a:lnSpc>
              <a:spcBef>
                <a:spcPts val="260"/>
              </a:spcBef>
            </a:pPr>
            <a:r>
              <a:rPr lang="ar-EG" sz="2000" dirty="0">
                <a:solidFill>
                  <a:srgbClr val="231F20"/>
                </a:solidFill>
                <a:latin typeface="Roboto-Medium"/>
              </a:rPr>
              <a:t>وضح الاستراتيجيات الرئيسية وكيفية إشارتها إلى التشريعات.</a:t>
            </a:r>
          </a:p>
          <a:p>
            <a:pPr marL="97155">
              <a:lnSpc>
                <a:spcPct val="100000"/>
              </a:lnSpc>
              <a:spcBef>
                <a:spcPts val="260"/>
              </a:spcBef>
            </a:pPr>
            <a:endParaRPr lang="ar-EG" sz="2000" dirty="0">
              <a:solidFill>
                <a:srgbClr val="231F20"/>
              </a:solidFill>
              <a:latin typeface="Roboto-Medium"/>
            </a:endParaRPr>
          </a:p>
          <a:p>
            <a:pPr marL="97155">
              <a:lnSpc>
                <a:spcPct val="100000"/>
              </a:lnSpc>
              <a:spcBef>
                <a:spcPts val="260"/>
              </a:spcBef>
            </a:pPr>
            <a:r>
              <a:rPr lang="ar-EG" sz="2000" dirty="0">
                <a:solidFill>
                  <a:srgbClr val="231F20"/>
                </a:solidFill>
                <a:latin typeface="Roboto-Medium"/>
              </a:rPr>
              <a:t>ركز على إدارة المسألة المطروحة في السيناريو.</a:t>
            </a:r>
          </a:p>
        </p:txBody>
      </p:sp>
      <p:sp>
        <p:nvSpPr>
          <p:cNvPr id="8" name="object 8"/>
          <p:cNvSpPr txBox="1"/>
          <p:nvPr/>
        </p:nvSpPr>
        <p:spPr>
          <a:xfrm>
            <a:off x="250271" y="2145543"/>
            <a:ext cx="6087029" cy="4432688"/>
          </a:xfrm>
          <a:prstGeom prst="rect">
            <a:avLst/>
          </a:prstGeom>
          <a:ln w="25387">
            <a:solidFill>
              <a:srgbClr val="000000"/>
            </a:solidFill>
          </a:ln>
        </p:spPr>
        <p:txBody>
          <a:bodyPr vert="horz" wrap="square" lIns="0" tIns="42545" rIns="0" bIns="0" rtlCol="0">
            <a:spAutoFit/>
          </a:bodyPr>
          <a:lstStyle/>
          <a:p>
            <a:pPr marL="90805" marR="528320">
              <a:lnSpc>
                <a:spcPts val="2500"/>
              </a:lnSpc>
              <a:spcBef>
                <a:spcPts val="335"/>
              </a:spcBef>
            </a:pPr>
            <a:r>
              <a:rPr lang="ar-EG" sz="2000" dirty="0">
                <a:solidFill>
                  <a:srgbClr val="231F20"/>
                </a:solidFill>
                <a:latin typeface="Calibri" panose="020F0502020204030204" pitchFamily="34" charset="0"/>
              </a:rPr>
              <a:t>تعرض كل مجموعة نتائج مناقشتها، بما في ذلك ما يلي:</a:t>
            </a:r>
          </a:p>
          <a:p>
            <a:pPr marL="376555" marR="149860" indent="-285750">
              <a:lnSpc>
                <a:spcPts val="2500"/>
              </a:lnSpc>
              <a:buFont typeface="Arial"/>
              <a:buChar char="•"/>
              <a:tabLst>
                <a:tab pos="376555" algn="l"/>
                <a:tab pos="377190" algn="l"/>
              </a:tabLst>
            </a:pPr>
            <a:r>
              <a:rPr lang="ar-EG" sz="2000" dirty="0">
                <a:solidFill>
                  <a:srgbClr val="231F20"/>
                </a:solidFill>
                <a:latin typeface="Calibri" panose="020F0502020204030204" pitchFamily="34" charset="0"/>
              </a:rPr>
              <a:t>هل تعمل جميع الأفرقة على مجموعة التشريعات والمبادئ التوجيهية والإجراءات التشغيلية الموحدة نفسها؟</a:t>
            </a:r>
          </a:p>
          <a:p>
            <a:pPr marL="376555" indent="-286385">
              <a:lnSpc>
                <a:spcPts val="2500"/>
              </a:lnSpc>
              <a:buFont typeface="Arial"/>
              <a:buChar char="•"/>
              <a:tabLst>
                <a:tab pos="376555" algn="l"/>
                <a:tab pos="377190" algn="l"/>
              </a:tabLst>
            </a:pPr>
            <a:r>
              <a:rPr lang="ar-EG" sz="2000" dirty="0">
                <a:solidFill>
                  <a:srgbClr val="231F20"/>
                </a:solidFill>
                <a:latin typeface="Calibri" panose="020F0502020204030204" pitchFamily="34" charset="0"/>
              </a:rPr>
              <a:t>وضح أوجه عدم الاتساق في النهج وسلط عليها الضوء. هل تستخدم المجموعات المختلفة الإرشادات الخاصة بها على نحو مستقل عن المجموعات الأخرى؟</a:t>
            </a:r>
          </a:p>
          <a:p>
            <a:pPr marL="376555" indent="-286385">
              <a:lnSpc>
                <a:spcPts val="2500"/>
              </a:lnSpc>
              <a:buFont typeface="Arial"/>
              <a:buChar char="•"/>
              <a:tabLst>
                <a:tab pos="376555" algn="l"/>
                <a:tab pos="377190" algn="l"/>
              </a:tabLst>
            </a:pPr>
            <a:r>
              <a:rPr lang="ar-EG" sz="2000" dirty="0">
                <a:solidFill>
                  <a:srgbClr val="231F20"/>
                </a:solidFill>
                <a:latin typeface="Calibri" panose="020F0502020204030204" pitchFamily="34" charset="0"/>
              </a:rPr>
              <a:t>لِمَ توجد أوجه عدم الاتساق، ما السبب وراءها؟ أين ومتى حدثت الاختلافات، ولماذا حدثت؟</a:t>
            </a:r>
          </a:p>
          <a:p>
            <a:pPr marL="376555" indent="-286385">
              <a:lnSpc>
                <a:spcPts val="2500"/>
              </a:lnSpc>
              <a:spcBef>
                <a:spcPts val="35"/>
              </a:spcBef>
              <a:buFont typeface="Arial"/>
              <a:buChar char="•"/>
              <a:tabLst>
                <a:tab pos="376555" algn="l"/>
                <a:tab pos="377190" algn="l"/>
              </a:tabLst>
            </a:pPr>
            <a:r>
              <a:rPr lang="ar-EG" sz="2000" dirty="0">
                <a:solidFill>
                  <a:srgbClr val="231F20"/>
                </a:solidFill>
                <a:latin typeface="Calibri" panose="020F0502020204030204" pitchFamily="34" charset="0"/>
              </a:rPr>
              <a:t>كيف يُدار التمويل؟</a:t>
            </a:r>
          </a:p>
          <a:p>
            <a:pPr marL="90805">
              <a:lnSpc>
                <a:spcPts val="2500"/>
              </a:lnSpc>
              <a:spcBef>
                <a:spcPts val="1870"/>
              </a:spcBef>
            </a:pPr>
            <a:r>
              <a:rPr lang="ar-EG" sz="2000" dirty="0">
                <a:solidFill>
                  <a:srgbClr val="231F20"/>
                </a:solidFill>
                <a:latin typeface="Calibri" panose="020F0502020204030204" pitchFamily="34" charset="0"/>
              </a:rPr>
              <a:t>المُهمّة العامة</a:t>
            </a:r>
          </a:p>
          <a:p>
            <a:pPr marL="376555" indent="-286385">
              <a:lnSpc>
                <a:spcPts val="2500"/>
              </a:lnSpc>
              <a:buFont typeface="Arial"/>
              <a:buChar char="•"/>
              <a:tabLst>
                <a:tab pos="376555" algn="l"/>
                <a:tab pos="377190" algn="l"/>
              </a:tabLst>
            </a:pPr>
            <a:r>
              <a:rPr lang="ar-EG" sz="2000" dirty="0">
                <a:solidFill>
                  <a:srgbClr val="231F20"/>
                </a:solidFill>
                <a:latin typeface="Calibri" panose="020F0502020204030204" pitchFamily="34" charset="0"/>
              </a:rPr>
              <a:t>ابحثوا عن طرق لتسوية أوجه عدم الاتساق.</a:t>
            </a:r>
          </a:p>
          <a:p>
            <a:pPr marL="376555" indent="-286385">
              <a:lnSpc>
                <a:spcPts val="2500"/>
              </a:lnSpc>
              <a:buFont typeface="Arial"/>
              <a:buChar char="•"/>
              <a:tabLst>
                <a:tab pos="376555" algn="l"/>
                <a:tab pos="377190" algn="l"/>
              </a:tabLst>
            </a:pPr>
            <a:r>
              <a:rPr lang="ar-EG" sz="2000" dirty="0">
                <a:solidFill>
                  <a:srgbClr val="231F20"/>
                </a:solidFill>
                <a:latin typeface="Calibri" panose="020F0502020204030204" pitchFamily="34" charset="0"/>
              </a:rPr>
              <a:t>ضعوا استراتيجية لمعالجة أوجه عدم الاتساق. أدرجوا التدابير الخاصة بالتمويل.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505267"/>
          </a:xfrm>
          <a:prstGeom prst="rect">
            <a:avLst/>
          </a:prstGeom>
        </p:spPr>
        <p:txBody>
          <a:bodyPr vert="horz" wrap="square" lIns="0" tIns="12700" rIns="0" bIns="0" rtlCol="0">
            <a:spAutoFit/>
          </a:bodyPr>
          <a:lstStyle/>
          <a:p>
            <a:pPr marL="12700" algn="ctr">
              <a:lnSpc>
                <a:spcPct val="100000"/>
              </a:lnSpc>
              <a:spcBef>
                <a:spcPts val="100"/>
              </a:spcBef>
            </a:pPr>
            <a:r>
              <a:rPr lang="ar-BH" sz="3200" dirty="0">
                <a:solidFill>
                  <a:srgbClr val="D2232A"/>
                </a:solidFill>
                <a:latin typeface="Roboto-Medium"/>
                <a:cs typeface="Roboto-Medium"/>
              </a:rPr>
              <a:t>تمرين</a:t>
            </a:r>
            <a:r>
              <a:rPr lang="ar-EG" sz="3200" dirty="0">
                <a:solidFill>
                  <a:srgbClr val="D2232A"/>
                </a:solidFill>
                <a:latin typeface="Roboto-Medium"/>
                <a:cs typeface="Roboto-Medium"/>
              </a:rPr>
              <a:t> محـــــاكاة</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6833417" y="3218827"/>
            <a:ext cx="3400036" cy="751488"/>
          </a:xfrm>
          <a:prstGeom prst="rect">
            <a:avLst/>
          </a:prstGeom>
        </p:spPr>
        <p:txBody>
          <a:bodyPr vert="horz" wrap="square" lIns="0" tIns="12700" rIns="0" bIns="0" rtlCol="0">
            <a:spAutoFit/>
          </a:bodyPr>
          <a:lstStyle/>
          <a:p>
            <a:pPr marL="12700">
              <a:lnSpc>
                <a:spcPct val="100000"/>
              </a:lnSpc>
              <a:spcBef>
                <a:spcPts val="100"/>
              </a:spcBef>
            </a:pPr>
            <a:r>
              <a:rPr lang="ar-EG" sz="4800" b="1" dirty="0">
                <a:latin typeface="Roboto-Medium"/>
                <a:cs typeface="Roboto-Medium"/>
              </a:rPr>
              <a:t>الجزء الثـــــاني</a:t>
            </a:r>
          </a:p>
        </p:txBody>
      </p:sp>
      <p:sp>
        <p:nvSpPr>
          <p:cNvPr id="8" name="object 8"/>
          <p:cNvSpPr txBox="1"/>
          <p:nvPr/>
        </p:nvSpPr>
        <p:spPr>
          <a:xfrm>
            <a:off x="7165585" y="4176128"/>
            <a:ext cx="3067868" cy="998991"/>
          </a:xfrm>
          <a:prstGeom prst="rect">
            <a:avLst/>
          </a:prstGeom>
        </p:spPr>
        <p:txBody>
          <a:bodyPr vert="horz" wrap="square" lIns="0" tIns="13970" rIns="0" bIns="0" rtlCol="0">
            <a:spAutoFit/>
          </a:bodyPr>
          <a:lstStyle/>
          <a:p>
            <a:pPr marL="12700" marR="5080">
              <a:lnSpc>
                <a:spcPct val="99600"/>
              </a:lnSpc>
              <a:spcBef>
                <a:spcPts val="110"/>
              </a:spcBef>
            </a:pPr>
            <a:r>
              <a:rPr lang="ar-EG" sz="3200" dirty="0">
                <a:latin typeface="Roboto-Medium"/>
              </a:rPr>
              <a:t>إدارة الفاشيات المحلية عن طريق تقييم الحالة</a:t>
            </a:r>
          </a:p>
        </p:txBody>
      </p:sp>
      <p:sp>
        <p:nvSpPr>
          <p:cNvPr id="9" name="object 9"/>
          <p:cNvSpPr/>
          <p:nvPr/>
        </p:nvSpPr>
        <p:spPr>
          <a:xfrm>
            <a:off x="651264" y="1803400"/>
            <a:ext cx="4847836" cy="2971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object 9">
            <a:extLst>
              <a:ext uri="{FF2B5EF4-FFF2-40B4-BE49-F238E27FC236}">
                <a16:creationId xmlns:a16="http://schemas.microsoft.com/office/drawing/2014/main" id="{7A25586F-6B5A-4305-9175-A7CBA5E8A7AE}"/>
              </a:ext>
            </a:extLst>
          </p:cNvPr>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pic>
        <p:nvPicPr>
          <p:cNvPr id="12" name="Picture 11">
            <a:extLst>
              <a:ext uri="{FF2B5EF4-FFF2-40B4-BE49-F238E27FC236}">
                <a16:creationId xmlns:a16="http://schemas.microsoft.com/office/drawing/2014/main" id="{A46DA719-B1A3-42AF-B945-909404162E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139" y="6398036"/>
            <a:ext cx="2381250" cy="8572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9835" y="105736"/>
            <a:ext cx="6467592" cy="382156"/>
          </a:xfrm>
          <a:prstGeom prst="rect">
            <a:avLst/>
          </a:prstGeom>
        </p:spPr>
        <p:txBody>
          <a:bodyPr vert="horz" wrap="square" lIns="0" tIns="12700" rIns="0" bIns="0" rtlCol="0">
            <a:spAutoFit/>
          </a:bodyPr>
          <a:lstStyle/>
          <a:p>
            <a:pPr marL="12700">
              <a:lnSpc>
                <a:spcPct val="100000"/>
              </a:lnSpc>
              <a:spcBef>
                <a:spcPts val="100"/>
              </a:spcBef>
            </a:pPr>
            <a:r>
              <a:rPr lang="ar-EG" sz="2400" dirty="0"/>
              <a:t>المعلومات الأساسية عن تدابير الصحة العامة والتدابير الاجتماعية</a:t>
            </a:r>
          </a:p>
        </p:txBody>
      </p:sp>
      <p:grpSp>
        <p:nvGrpSpPr>
          <p:cNvPr id="5" name="object 5"/>
          <p:cNvGrpSpPr/>
          <p:nvPr/>
        </p:nvGrpSpPr>
        <p:grpSpPr>
          <a:xfrm>
            <a:off x="6508158" y="91071"/>
            <a:ext cx="3949149" cy="556056"/>
            <a:chOff x="6508158" y="91071"/>
            <a:chExt cx="3949149" cy="556056"/>
          </a:xfrm>
        </p:grpSpPr>
        <p:sp>
          <p:nvSpPr>
            <p:cNvPr id="6" name="object 6"/>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8" name="object 8"/>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dirty="0"/>
            </a:p>
          </p:txBody>
        </p:sp>
      </p:grpSp>
      <p:sp>
        <p:nvSpPr>
          <p:cNvPr id="10" name="object 10"/>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ar-EG" sz="1800" b="1" dirty="0">
                <a:solidFill>
                  <a:srgbClr val="FFFFFF"/>
                </a:solidFill>
                <a:latin typeface="Arial Black"/>
                <a:cs typeface="Arial Black"/>
              </a:rPr>
              <a:t>محاكاة فقط</a:t>
            </a:r>
          </a:p>
        </p:txBody>
      </p:sp>
      <p:sp>
        <p:nvSpPr>
          <p:cNvPr id="12" name="object 12"/>
          <p:cNvSpPr/>
          <p:nvPr/>
        </p:nvSpPr>
        <p:spPr>
          <a:xfrm>
            <a:off x="8703992" y="3556000"/>
            <a:ext cx="1834147" cy="2839527"/>
          </a:xfrm>
          <a:prstGeom prst="rect">
            <a:avLst/>
          </a:prstGeom>
          <a:blipFill>
            <a:blip r:embed="rId5" cstate="print"/>
            <a:stretch>
              <a:fillRect/>
            </a:stretch>
          </a:blipFill>
        </p:spPr>
        <p:txBody>
          <a:bodyPr wrap="square" lIns="0" tIns="0" rIns="0" bIns="0" rtlCol="0"/>
          <a:lstStyle/>
          <a:p>
            <a:endParaRPr/>
          </a:p>
        </p:txBody>
      </p:sp>
      <p:sp>
        <p:nvSpPr>
          <p:cNvPr id="13" name="object 13"/>
          <p:cNvSpPr txBox="1">
            <a:spLocks noGrp="1"/>
          </p:cNvSpPr>
          <p:nvPr>
            <p:ph type="sldNum" sz="quarter" idx="7"/>
          </p:nvPr>
        </p:nvSpPr>
        <p:spPr>
          <a:xfrm>
            <a:off x="8470900" y="7304049"/>
            <a:ext cx="2067239" cy="166712"/>
          </a:xfrm>
          <a:prstGeom prst="rect">
            <a:avLst/>
          </a:prstGeom>
        </p:spPr>
        <p:txBody>
          <a:bodyPr vert="horz" wrap="square" lIns="0" tIns="0" rIns="0" bIns="0" rtlCol="0">
            <a:spAutoFit/>
          </a:bodyPr>
          <a:lstStyle/>
          <a:p>
            <a:pPr marL="12700">
              <a:lnSpc>
                <a:spcPts val="1315"/>
              </a:lnSpc>
            </a:pPr>
            <a:r>
              <a:rPr lang="ar-EG" dirty="0"/>
              <a:t>الصفحة </a:t>
            </a:r>
            <a:fld id="{81D60167-4931-47E6-BA6A-407CBD079E47}" type="slidenum">
              <a:rPr dirty="0"/>
              <a:t>15</a:t>
            </a:fld>
            <a:endParaRPr dirty="0"/>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15" name="object 3">
            <a:extLst>
              <a:ext uri="{FF2B5EF4-FFF2-40B4-BE49-F238E27FC236}">
                <a16:creationId xmlns:a16="http://schemas.microsoft.com/office/drawing/2014/main" id="{ECDF9C8F-190F-4303-A02D-7450B524AF90}"/>
              </a:ext>
            </a:extLst>
          </p:cNvPr>
          <p:cNvSpPr/>
          <p:nvPr/>
        </p:nvSpPr>
        <p:spPr>
          <a:xfrm>
            <a:off x="195453" y="798834"/>
            <a:ext cx="8315641" cy="6445392"/>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00000"/>
              </a:lnSpc>
              <a:tabLst>
                <a:tab pos="240665" algn="l"/>
                <a:tab pos="241300" algn="l"/>
              </a:tabLst>
            </a:pPr>
            <a:r>
              <a:rPr lang="ar-EG" sz="1900" dirty="0">
                <a:solidFill>
                  <a:srgbClr val="231F20"/>
                </a:solidFill>
                <a:latin typeface="Roboto"/>
              </a:rPr>
              <a:t>تشمل تدابير الصحة العامة ما يلي:</a:t>
            </a:r>
          </a:p>
          <a:p>
            <a:pPr marL="480695" lvl="1" indent="-228600">
              <a:lnSpc>
                <a:spcPct val="100000"/>
              </a:lnSpc>
              <a:buChar char="•"/>
              <a:tabLst>
                <a:tab pos="480059" algn="l"/>
                <a:tab pos="480695" algn="l"/>
              </a:tabLst>
            </a:pPr>
            <a:r>
              <a:rPr lang="ar-EG" sz="1900" dirty="0">
                <a:solidFill>
                  <a:srgbClr val="231F20"/>
                </a:solidFill>
                <a:latin typeface="Roboto"/>
              </a:rPr>
              <a:t>تدابير الحماية الشخصية (نظافة اليدين وآداب التنفس واستعمال الكمامات، وما إلى ذلك)،</a:t>
            </a:r>
          </a:p>
          <a:p>
            <a:pPr marL="480695" lvl="1" indent="-228600">
              <a:lnSpc>
                <a:spcPct val="100000"/>
              </a:lnSpc>
              <a:buChar char="•"/>
              <a:tabLst>
                <a:tab pos="480059" algn="l"/>
                <a:tab pos="480695" algn="l"/>
              </a:tabLst>
            </a:pPr>
            <a:r>
              <a:rPr lang="ar-EG" sz="1900" dirty="0">
                <a:solidFill>
                  <a:srgbClr val="231F20"/>
                </a:solidFill>
                <a:latin typeface="Roboto"/>
              </a:rPr>
              <a:t>التدابير البيئية،</a:t>
            </a:r>
          </a:p>
          <a:p>
            <a:pPr marL="480695" lvl="1" indent="-228600">
              <a:lnSpc>
                <a:spcPct val="100000"/>
              </a:lnSpc>
              <a:buChar char="•"/>
              <a:tabLst>
                <a:tab pos="480059" algn="l"/>
                <a:tab pos="480695" algn="l"/>
              </a:tabLst>
            </a:pPr>
            <a:r>
              <a:rPr lang="ar-EG" sz="1900" dirty="0">
                <a:solidFill>
                  <a:srgbClr val="231F20"/>
                </a:solidFill>
                <a:latin typeface="Roboto"/>
              </a:rPr>
              <a:t>تدابير التباعد البدني،</a:t>
            </a:r>
          </a:p>
          <a:p>
            <a:pPr marL="480695" lvl="1" indent="-228600">
              <a:lnSpc>
                <a:spcPct val="100000"/>
              </a:lnSpc>
              <a:buChar char="•"/>
              <a:tabLst>
                <a:tab pos="480059" algn="l"/>
                <a:tab pos="480695" algn="l"/>
              </a:tabLst>
            </a:pPr>
            <a:r>
              <a:rPr lang="ar-EG" sz="1900" dirty="0">
                <a:solidFill>
                  <a:srgbClr val="231F20"/>
                </a:solidFill>
                <a:latin typeface="Roboto"/>
              </a:rPr>
              <a:t>التدابير المتعلقة بالسفر.</a:t>
            </a:r>
          </a:p>
          <a:p>
            <a:pPr lvl="1">
              <a:lnSpc>
                <a:spcPct val="100000"/>
              </a:lnSpc>
              <a:spcBef>
                <a:spcPts val="55"/>
              </a:spcBef>
              <a:buClr>
                <a:srgbClr val="231F20"/>
              </a:buClr>
              <a:buFont typeface="Roboto"/>
              <a:buChar char="•"/>
            </a:pPr>
            <a:endParaRPr lang="en-US" sz="1900" dirty="0">
              <a:latin typeface="Roboto"/>
            </a:endParaRPr>
          </a:p>
          <a:p>
            <a:pPr marL="241300" marR="7620" indent="-228600" algn="just">
              <a:lnSpc>
                <a:spcPct val="100000"/>
              </a:lnSpc>
              <a:buChar char="•"/>
              <a:tabLst>
                <a:tab pos="241300" algn="l"/>
              </a:tabLst>
            </a:pPr>
            <a:r>
              <a:rPr lang="ar-EG" sz="1900" dirty="0">
                <a:solidFill>
                  <a:srgbClr val="231F20"/>
                </a:solidFill>
                <a:latin typeface="Roboto"/>
              </a:rPr>
              <a:t>وقد تنطبق تدابير التباعد البدني على الأفراد (مثل عزل الحالات وإيداع مخالطيها الحجر الصحي) أو المجتمعات المحلية أو قطاعات محددة من السكان أو المجموعة السكانية بأكملها.</a:t>
            </a:r>
          </a:p>
          <a:p>
            <a:pPr>
              <a:lnSpc>
                <a:spcPct val="100000"/>
              </a:lnSpc>
              <a:spcBef>
                <a:spcPts val="55"/>
              </a:spcBef>
              <a:buClr>
                <a:srgbClr val="231F20"/>
              </a:buClr>
              <a:buFont typeface="Roboto"/>
              <a:buChar char="•"/>
            </a:pPr>
            <a:endParaRPr lang="en-US" sz="1900" spc="-5" dirty="0">
              <a:solidFill>
                <a:srgbClr val="231F20"/>
              </a:solidFill>
              <a:latin typeface="Roboto"/>
            </a:endParaRPr>
          </a:p>
          <a:p>
            <a:pPr marL="241300" marR="5080" indent="-228600" algn="just">
              <a:lnSpc>
                <a:spcPct val="100000"/>
              </a:lnSpc>
              <a:buChar char="•"/>
              <a:tabLst>
                <a:tab pos="241300" algn="l"/>
              </a:tabLst>
            </a:pPr>
            <a:r>
              <a:rPr lang="ar-EG" sz="1900" dirty="0">
                <a:solidFill>
                  <a:srgbClr val="231F20"/>
                </a:solidFill>
                <a:latin typeface="Roboto"/>
              </a:rPr>
              <a:t>وفرض العديد من البلدان المزيد من تدابير الصحة العامة والتدابير الاجتماعية الواسعة النطاق، بما في ذلك القيود على التنقل، وإغلاق المدارس والأعمال التجارية، والحجر الصحي على المناطق الجغرافية، والقيود على السفر الدولي. ويُشار إلى مثل هذه التدابير أحياناً باسم تدابير "الإغلاق" أو "الإقفال".</a:t>
            </a:r>
          </a:p>
          <a:p>
            <a:pPr>
              <a:lnSpc>
                <a:spcPct val="100000"/>
              </a:lnSpc>
              <a:spcBef>
                <a:spcPts val="55"/>
              </a:spcBef>
              <a:buClr>
                <a:srgbClr val="231F20"/>
              </a:buClr>
              <a:buFont typeface="Roboto"/>
              <a:buChar char="•"/>
            </a:pPr>
            <a:endParaRPr lang="en-US" sz="1900" spc="-5" dirty="0">
              <a:solidFill>
                <a:srgbClr val="231F20"/>
              </a:solidFill>
              <a:latin typeface="Roboto"/>
            </a:endParaRPr>
          </a:p>
          <a:p>
            <a:pPr marL="241300" marR="6985" indent="-228600" algn="just">
              <a:lnSpc>
                <a:spcPct val="100000"/>
              </a:lnSpc>
              <a:buChar char="•"/>
              <a:tabLst>
                <a:tab pos="241300" algn="l"/>
              </a:tabLst>
            </a:pPr>
            <a:r>
              <a:rPr lang="ar-EG" sz="1900" dirty="0">
                <a:solidFill>
                  <a:srgbClr val="231F20"/>
                </a:solidFill>
                <a:latin typeface="Roboto"/>
              </a:rPr>
              <a:t>ويجب تعديل تدابير الصحة العامة والتدابير الاجتماعية وفقاً لمدى كثافة انتقال المرض وقدرة النظام الصحي للبلاد، وعلى المستويات دون الوطنية.</a:t>
            </a:r>
          </a:p>
          <a:p>
            <a:pPr marL="241300" marR="6985" indent="-228600" algn="just">
              <a:lnSpc>
                <a:spcPct val="100000"/>
              </a:lnSpc>
              <a:buChar char="•"/>
              <a:tabLst>
                <a:tab pos="241300" algn="l"/>
              </a:tabLst>
            </a:pPr>
            <a:endParaRPr lang="en-US" sz="1900" spc="-5" dirty="0">
              <a:solidFill>
                <a:srgbClr val="231F20"/>
              </a:solidFill>
              <a:latin typeface="Roboto"/>
            </a:endParaRPr>
          </a:p>
          <a:p>
            <a:pPr marL="241300" marR="6985" indent="-228600" algn="just">
              <a:lnSpc>
                <a:spcPct val="100000"/>
              </a:lnSpc>
              <a:buChar char="•"/>
              <a:tabLst>
                <a:tab pos="241300" algn="l"/>
              </a:tabLst>
            </a:pPr>
            <a:r>
              <a:rPr lang="ar-EG" sz="1900" dirty="0">
                <a:solidFill>
                  <a:srgbClr val="231F20"/>
                </a:solidFill>
                <a:latin typeface="Roboto"/>
              </a:rPr>
              <a:t>وينبغي أن يستند القرار بشأن اعتماد تدابير الصحة العامة والتدابير الاجتماعية أو تكييفها أو رفعها، في المقام الأول، إلى تقييم الحالة من حيث كثافة انتقال المرض وقدرة النظام الصحي على الاستجابة، ولكن يجب أيضاً النظر فيه من حيث آثار تلك التدابير على الرفاه العام للمجتمع والأفراد.</a:t>
            </a:r>
          </a:p>
          <a:p>
            <a:pPr marL="241300" marR="6985" indent="-228600" algn="just">
              <a:lnSpc>
                <a:spcPct val="100000"/>
              </a:lnSpc>
              <a:buChar char="•"/>
              <a:tabLst>
                <a:tab pos="241300" algn="l"/>
              </a:tabLst>
            </a:pPr>
            <a:endParaRPr lang="en-US" sz="1900" dirty="0">
              <a:solidFill>
                <a:srgbClr val="231F20"/>
              </a:solidFill>
              <a:latin typeface="Roboto"/>
            </a:endParaRPr>
          </a:p>
          <a:p>
            <a:pPr marL="241300" marR="6985" indent="-228600" algn="just">
              <a:lnSpc>
                <a:spcPct val="100000"/>
              </a:lnSpc>
              <a:buChar char="•"/>
              <a:tabLst>
                <a:tab pos="241300" algn="l"/>
              </a:tabLst>
            </a:pPr>
            <a:r>
              <a:rPr lang="ar-EG" sz="1900" dirty="0">
                <a:solidFill>
                  <a:srgbClr val="231F20"/>
                </a:solidFill>
                <a:latin typeface="Roboto"/>
              </a:rPr>
              <a:t>عندما تُعدل تدابير الصحة العامة والتدابير الاجتماعية، ينبغي مشاورة المجتمعات المحلية وإشراكها على نحو تام قبل إدخال التغيير.</a:t>
            </a:r>
          </a:p>
        </p:txBody>
      </p:sp>
      <p:sp>
        <p:nvSpPr>
          <p:cNvPr id="16" name="Rectangle 15">
            <a:extLst>
              <a:ext uri="{FF2B5EF4-FFF2-40B4-BE49-F238E27FC236}">
                <a16:creationId xmlns:a16="http://schemas.microsoft.com/office/drawing/2014/main" id="{75EB88AD-2BDA-4EF2-959E-6373A8BBE348}"/>
              </a:ext>
            </a:extLst>
          </p:cNvPr>
          <p:cNvSpPr/>
          <p:nvPr/>
        </p:nvSpPr>
        <p:spPr>
          <a:xfrm>
            <a:off x="8537380" y="1179941"/>
            <a:ext cx="2209800" cy="1938992"/>
          </a:xfrm>
          <a:prstGeom prst="rect">
            <a:avLst/>
          </a:prstGeom>
        </p:spPr>
        <p:txBody>
          <a:bodyPr wrap="square">
            <a:spAutoFit/>
          </a:bodyPr>
          <a:lstStyle/>
          <a:p>
            <a:pPr marL="12700" lvl="0" algn="ctr">
              <a:spcBef>
                <a:spcPts val="1440"/>
              </a:spcBef>
            </a:pPr>
            <a:r>
              <a:rPr lang="ar-EG" sz="2000" b="1" dirty="0">
                <a:solidFill>
                  <a:srgbClr val="231F20"/>
                </a:solidFill>
                <a:latin typeface="Roboto"/>
              </a:rPr>
              <a:t>ثبت أن تدابير الصحة العامة والتدابير الاجتماعية تُعد حاسمة الأهمية للحد من انتقال كوفيد-19 وتقليل الوفيات.</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6161374" cy="505267"/>
          </a:xfrm>
          <a:prstGeom prst="rect">
            <a:avLst/>
          </a:prstGeom>
        </p:spPr>
        <p:txBody>
          <a:bodyPr vert="horz" wrap="square" lIns="0" tIns="12700" rIns="0" bIns="0" rtlCol="0">
            <a:spAutoFit/>
          </a:bodyPr>
          <a:lstStyle/>
          <a:p>
            <a:pPr marL="12700">
              <a:lnSpc>
                <a:spcPct val="100000"/>
              </a:lnSpc>
              <a:spcBef>
                <a:spcPts val="100"/>
              </a:spcBef>
            </a:pPr>
            <a:r>
              <a:rPr lang="ar-EG" sz="3200" dirty="0"/>
              <a:t>تقييم الحــــــــــالة</a:t>
            </a:r>
          </a:p>
        </p:txBody>
      </p:sp>
      <p:grpSp>
        <p:nvGrpSpPr>
          <p:cNvPr id="3" name="object 3"/>
          <p:cNvGrpSpPr/>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6" name="object 6"/>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8" name="object 8"/>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ar-EG" sz="1800" b="1">
                <a:solidFill>
                  <a:srgbClr val="FFFFFF"/>
                </a:solidFill>
                <a:latin typeface="Arial Black"/>
                <a:cs typeface="Arial Black"/>
              </a:rPr>
              <a:t>محاكاة فقط</a:t>
            </a:r>
          </a:p>
        </p:txBody>
      </p:sp>
      <p:sp>
        <p:nvSpPr>
          <p:cNvPr id="9" name="object 9"/>
          <p:cNvSpPr txBox="1"/>
          <p:nvPr/>
        </p:nvSpPr>
        <p:spPr>
          <a:xfrm>
            <a:off x="211602" y="757891"/>
            <a:ext cx="10330377" cy="1721049"/>
          </a:xfrm>
          <a:prstGeom prst="rect">
            <a:avLst/>
          </a:prstGeom>
        </p:spPr>
        <p:txBody>
          <a:bodyPr vert="horz" wrap="square" lIns="0" tIns="13970" rIns="0" bIns="0" rtlCol="0">
            <a:spAutoFit/>
          </a:bodyPr>
          <a:lstStyle/>
          <a:p>
            <a:pPr marL="8890" marR="557530" algn="r" rtl="1">
              <a:lnSpc>
                <a:spcPct val="107000"/>
              </a:lnSpc>
              <a:spcBef>
                <a:spcPts val="110"/>
              </a:spcBef>
              <a:spcAft>
                <a:spcPts val="0"/>
              </a:spcAft>
            </a:pPr>
            <a:r>
              <a:rPr lang="ar-EG" sz="2000" kern="1200" dirty="0">
                <a:solidFill>
                  <a:srgbClr val="000000"/>
                </a:solidFill>
                <a:effectLst/>
                <a:latin typeface="Calibri" panose="020F0502020204030204" pitchFamily="34" charset="0"/>
                <a:ea typeface="Times New Roman" panose="02020603050405020304" pitchFamily="18" charset="0"/>
              </a:rPr>
              <a:t>ينبغي أن يستند القرار بشأن اعتماد تدابير الصحة العامة والتدابير الاجتماعية أو تكييفها أو رفعها، إلى تقييم الحالة باستخدام منهجية موحّدة تراعي تصنيف الانتقال وقدرة النظام الصحي على الاستجابة، من أجل الحصول على المستوى العام للحالة.</a:t>
            </a:r>
            <a:endParaRPr lang="en-US" sz="2000" dirty="0">
              <a:effectLst/>
              <a:latin typeface="Calibri" panose="020F0502020204030204" pitchFamily="34" charset="0"/>
              <a:ea typeface="Calibri" panose="020F0502020204030204" pitchFamily="34" charset="0"/>
            </a:endParaRPr>
          </a:p>
          <a:p>
            <a:pPr marL="8890" marR="8890" algn="r" rtl="1">
              <a:lnSpc>
                <a:spcPct val="107000"/>
              </a:lnSpc>
              <a:spcBef>
                <a:spcPts val="600"/>
              </a:spcBef>
              <a:spcAft>
                <a:spcPts val="0"/>
              </a:spcAft>
            </a:pPr>
            <a:r>
              <a:rPr lang="ar-EG" sz="2000" kern="1200" dirty="0">
                <a:solidFill>
                  <a:srgbClr val="000000"/>
                </a:solidFill>
                <a:effectLst/>
                <a:latin typeface="Calibri" panose="020F0502020204030204" pitchFamily="34" charset="0"/>
                <a:ea typeface="Times New Roman" panose="02020603050405020304" pitchFamily="18" charset="0"/>
              </a:rPr>
              <a:t>وتتوافر المؤشرات والعتبات المقترحة لقياس مدى كثافة الانتقال وقدرة النظام الصحي على الاستجابة سواءً بسواء؛ وتشكّل معاً الأساس اللازم لتوجيه عملية تعديل تدابير الصحة العامة والتدابير الاجتماعية. وتُعد هذه التدابير إرشادية ويلزم أن تُصمّم خصيصاً لملاءمة السياقات المحلية.</a:t>
            </a:r>
            <a:endParaRPr lang="en-US" sz="2000" dirty="0">
              <a:effectLst/>
              <a:latin typeface="Calibri" panose="020F0502020204030204" pitchFamily="34" charset="0"/>
              <a:ea typeface="Calibri" panose="020F0502020204030204" pitchFamily="34" charset="0"/>
            </a:endParaRPr>
          </a:p>
        </p:txBody>
      </p:sp>
      <p:sp>
        <p:nvSpPr>
          <p:cNvPr id="10" name="object 10"/>
          <p:cNvSpPr/>
          <p:nvPr/>
        </p:nvSpPr>
        <p:spPr>
          <a:xfrm>
            <a:off x="7029303" y="3022600"/>
            <a:ext cx="3505872" cy="3204416"/>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65580" y="2274344"/>
            <a:ext cx="6881320" cy="4332596"/>
          </a:xfrm>
          <a:prstGeom prst="rect">
            <a:avLst/>
          </a:prstGeom>
        </p:spPr>
        <p:txBody>
          <a:bodyPr vert="horz" wrap="square" lIns="0" tIns="10795" rIns="0" bIns="0" rtlCol="0">
            <a:spAutoFit/>
          </a:bodyPr>
          <a:lstStyle/>
          <a:p>
            <a:pPr marL="12700" marR="27305">
              <a:lnSpc>
                <a:spcPts val="2100"/>
              </a:lnSpc>
              <a:spcBef>
                <a:spcPts val="85"/>
              </a:spcBef>
            </a:pPr>
            <a:r>
              <a:rPr lang="ar-EG" b="1" dirty="0">
                <a:solidFill>
                  <a:srgbClr val="231F20"/>
                </a:solidFill>
                <a:latin typeface="Roboto"/>
              </a:rPr>
              <a:t>مستوى الحالة صفر</a:t>
            </a:r>
            <a:r>
              <a:rPr lang="ar-EG" dirty="0">
                <a:solidFill>
                  <a:srgbClr val="231F20"/>
                </a:solidFill>
                <a:latin typeface="Roboto"/>
              </a:rPr>
              <a:t> يمثل الحالة التي خلت من أي انتقال معروف لفيروس كورونا-سارس-2 في الأيام الثمانية والعشرين السابقة. والنظام الصحي وسلطات الصحة العامة مستعدة للاستجابة، لكن لا ينبغي فرض أي قيود على الأنشطة اليومية.</a:t>
            </a:r>
          </a:p>
          <a:p>
            <a:pPr marL="12700" marR="307975">
              <a:lnSpc>
                <a:spcPts val="2100"/>
              </a:lnSpc>
              <a:spcBef>
                <a:spcPts val="85"/>
              </a:spcBef>
            </a:pPr>
            <a:r>
              <a:rPr lang="ar-EG" b="1" dirty="0">
                <a:solidFill>
                  <a:srgbClr val="231F20"/>
                </a:solidFill>
                <a:latin typeface="Roboto"/>
              </a:rPr>
              <a:t>مستوى الحالة 1</a:t>
            </a:r>
            <a:r>
              <a:rPr lang="ar-EG" dirty="0">
                <a:solidFill>
                  <a:srgbClr val="231F20"/>
                </a:solidFill>
                <a:latin typeface="Roboto"/>
              </a:rPr>
              <a:t> يمثل الحالة التي تُتّخذ فيها تدابير أساسية للوقاية من انتقال المرض؛ أو إذا كانت الحالات موجودة بالفعل، تجري السيطرة على الوباء عن طريق التدابير الفعّالة بشأن الحالات أو مجموعات الحالات، ولا يوجد إلا تعطل محلي محدود ومؤقت للحياة الاجتماعية والاقتصادية.</a:t>
            </a:r>
          </a:p>
          <a:p>
            <a:pPr marL="12700">
              <a:lnSpc>
                <a:spcPts val="2100"/>
              </a:lnSpc>
            </a:pPr>
            <a:r>
              <a:rPr lang="ar-EG" b="1" dirty="0">
                <a:solidFill>
                  <a:srgbClr val="231F20"/>
                </a:solidFill>
                <a:latin typeface="Roboto"/>
              </a:rPr>
              <a:t>مستوى الحالة 2</a:t>
            </a:r>
            <a:r>
              <a:rPr lang="ar-EG" dirty="0">
                <a:solidFill>
                  <a:srgbClr val="231F20"/>
                </a:solidFill>
                <a:latin typeface="Roboto"/>
              </a:rPr>
              <a:t> يمثل الحالة التي يتدنى فيها معدل الإصابة المجتمعية أو مخاطر الانتقال المجتمعي الذي يتجاوز مجموعات الحالات. وقد يلزم اتخاذ تدابير إضافية لمكافحة الانتقال؛ ومع ذلك فمازال في الإمكان الحد من حالات تعطل الأنشطة الاجتماعية والاقتصادية.</a:t>
            </a:r>
          </a:p>
          <a:p>
            <a:pPr marL="12700">
              <a:lnSpc>
                <a:spcPts val="2100"/>
              </a:lnSpc>
            </a:pPr>
            <a:r>
              <a:rPr lang="ar-EG" b="1" dirty="0">
                <a:solidFill>
                  <a:srgbClr val="231F20"/>
                </a:solidFill>
                <a:latin typeface="Roboto"/>
              </a:rPr>
              <a:t>مستوى الحالة 3</a:t>
            </a:r>
            <a:r>
              <a:rPr lang="ar-EG" dirty="0">
                <a:solidFill>
                  <a:srgbClr val="231F20"/>
                </a:solidFill>
                <a:latin typeface="Roboto"/>
              </a:rPr>
              <a:t> يمثل الحالة التي تشهد الانتقال المجتمعي والقدرة الإضافية المحدودة على الاستجابة، ومخاطر تجاوز الطلب لطاقات الخدمات الصحية. وقد يلزم اتخاذ توليفة أكبر من التدابير للحد من انتقال المرض وإدارة الحالات وضمان السيطرة على الوباء.</a:t>
            </a:r>
          </a:p>
          <a:p>
            <a:pPr marL="12700" marR="98425">
              <a:lnSpc>
                <a:spcPts val="2100"/>
              </a:lnSpc>
              <a:spcBef>
                <a:spcPts val="40"/>
              </a:spcBef>
            </a:pPr>
            <a:r>
              <a:rPr lang="ar-EG" b="1" dirty="0">
                <a:solidFill>
                  <a:srgbClr val="231F20"/>
                </a:solidFill>
                <a:latin typeface="Roboto"/>
              </a:rPr>
              <a:t>مستوى الحالة 4</a:t>
            </a:r>
            <a:r>
              <a:rPr lang="ar-EG" dirty="0">
                <a:solidFill>
                  <a:srgbClr val="231F20"/>
                </a:solidFill>
                <a:latin typeface="Roboto"/>
              </a:rPr>
              <a:t> يمثل وباء خارج عن السيطرة مع القدرة الإضافية المحدودة أو المعدومة للنظام الصحي على الاستجابة، ما يتطلب تدابير موسّعة لتلافي تجاوز الطلب لطاقات الخدمات الصحية والزيادة الكبيرة في المراضة والوفيات.</a:t>
            </a: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lang="ar-EG"/>
              <a:t>الصفحة </a:t>
            </a:r>
            <a:fld id="{81D60167-4931-47E6-BA6A-407CBD079E47}" type="slidenum">
              <a:rPr dirty="0"/>
              <a:t>16</a:t>
            </a:fld>
            <a:endParaRPr dirty="0"/>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91556" y="711574"/>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1101900" y="775618"/>
            <a:ext cx="1012190" cy="345440"/>
          </a:xfrm>
          <a:prstGeom prst="rect">
            <a:avLst/>
          </a:prstGeom>
        </p:spPr>
        <p:txBody>
          <a:bodyPr vert="horz" wrap="square" lIns="0" tIns="12700" rIns="0" bIns="0" rtlCol="0">
            <a:spAutoFit/>
          </a:bodyPr>
          <a:lstStyle/>
          <a:p>
            <a:pPr marL="12700">
              <a:lnSpc>
                <a:spcPct val="100000"/>
              </a:lnSpc>
              <a:spcBef>
                <a:spcPts val="100"/>
              </a:spcBef>
            </a:pPr>
            <a:r>
              <a:rPr lang="ar-EG" sz="2100" b="1" dirty="0">
                <a:solidFill>
                  <a:srgbClr val="0070C0"/>
                </a:solidFill>
                <a:latin typeface="Arial"/>
                <a:cs typeface="Arial"/>
              </a:rPr>
              <a:t>30 دقيقة</a:t>
            </a:r>
          </a:p>
        </p:txBody>
      </p:sp>
      <p:sp>
        <p:nvSpPr>
          <p:cNvPr id="7" name="object 7"/>
          <p:cNvSpPr txBox="1">
            <a:spLocks noGrp="1"/>
          </p:cNvSpPr>
          <p:nvPr>
            <p:ph type="sldNum" sz="quarter" idx="7"/>
          </p:nvPr>
        </p:nvSpPr>
        <p:spPr>
          <a:xfrm>
            <a:off x="9385300" y="7304049"/>
            <a:ext cx="1152839" cy="166712"/>
          </a:xfrm>
          <a:prstGeom prst="rect">
            <a:avLst/>
          </a:prstGeom>
        </p:spPr>
        <p:txBody>
          <a:bodyPr vert="horz" wrap="square" lIns="0" tIns="0" rIns="0" bIns="0" rtlCol="0">
            <a:spAutoFit/>
          </a:bodyPr>
          <a:lstStyle/>
          <a:p>
            <a:pPr marL="12700">
              <a:lnSpc>
                <a:spcPts val="1315"/>
              </a:lnSpc>
            </a:pPr>
            <a:r>
              <a:rPr lang="ar-EG" dirty="0"/>
              <a:t>الصفحة </a:t>
            </a:r>
            <a:fld id="{81D60167-4931-47E6-BA6A-407CBD079E47}" type="slidenum">
              <a:rPr dirty="0"/>
              <a:t>17</a:t>
            </a:fld>
            <a:endParaRPr dirty="0"/>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4" name="object 4"/>
          <p:cNvSpPr txBox="1">
            <a:spLocks noGrp="1"/>
          </p:cNvSpPr>
          <p:nvPr>
            <p:ph type="title"/>
          </p:nvPr>
        </p:nvSpPr>
        <p:spPr>
          <a:xfrm>
            <a:off x="7404100" y="59268"/>
            <a:ext cx="3058160" cy="566822"/>
          </a:xfrm>
          <a:prstGeom prst="rect">
            <a:avLst/>
          </a:prstGeom>
        </p:spPr>
        <p:txBody>
          <a:bodyPr vert="horz" wrap="square" lIns="0" tIns="12700" rIns="0" bIns="0" rtlCol="0">
            <a:spAutoFit/>
          </a:bodyPr>
          <a:lstStyle/>
          <a:p>
            <a:pPr marL="12700">
              <a:lnSpc>
                <a:spcPct val="100000"/>
              </a:lnSpc>
              <a:spcBef>
                <a:spcPts val="100"/>
              </a:spcBef>
            </a:pPr>
            <a:r>
              <a:rPr lang="ar-EG" sz="3600" dirty="0"/>
              <a:t>الجلســــــــة 2</a:t>
            </a:r>
          </a:p>
        </p:txBody>
      </p:sp>
      <p:sp>
        <p:nvSpPr>
          <p:cNvPr id="5" name="object 5"/>
          <p:cNvSpPr txBox="1"/>
          <p:nvPr/>
        </p:nvSpPr>
        <p:spPr>
          <a:xfrm>
            <a:off x="469900" y="864430"/>
            <a:ext cx="9685229" cy="4205767"/>
          </a:xfrm>
          <a:prstGeom prst="rect">
            <a:avLst/>
          </a:prstGeom>
        </p:spPr>
        <p:txBody>
          <a:bodyPr vert="horz" wrap="square" lIns="0" tIns="12700" rIns="0" bIns="0" rtlCol="0">
            <a:spAutoFit/>
          </a:bodyPr>
          <a:lstStyle/>
          <a:p>
            <a:pPr marL="12700">
              <a:lnSpc>
                <a:spcPts val="3000"/>
              </a:lnSpc>
              <a:spcBef>
                <a:spcPts val="100"/>
              </a:spcBef>
            </a:pPr>
            <a:r>
              <a:rPr lang="ar-EG" sz="2400" dirty="0">
                <a:solidFill>
                  <a:srgbClr val="231F20"/>
                </a:solidFill>
                <a:latin typeface="Roboto"/>
              </a:rPr>
              <a:t>ارجع إلى السيناريو الموضح في الجزء الأول.</a:t>
            </a:r>
          </a:p>
          <a:p>
            <a:pPr>
              <a:lnSpc>
                <a:spcPts val="3000"/>
              </a:lnSpc>
              <a:spcBef>
                <a:spcPts val="20"/>
              </a:spcBef>
            </a:pPr>
            <a:endParaRPr sz="2400" dirty="0">
              <a:latin typeface="Roboto"/>
            </a:endParaRPr>
          </a:p>
          <a:p>
            <a:pPr marL="12700" marR="5080" indent="-635">
              <a:lnSpc>
                <a:spcPts val="3000"/>
              </a:lnSpc>
            </a:pPr>
            <a:r>
              <a:rPr lang="ar-EG" sz="2400" dirty="0">
                <a:solidFill>
                  <a:srgbClr val="231F20"/>
                </a:solidFill>
                <a:latin typeface="Roboto"/>
              </a:rPr>
              <a:t>في المجموعات المحددة لكم مسبقاً، أجروا تقييماً للحالة من أجل اعتماد تدابير الصحة العامة والتدابير الاجتماعية أو تكييفها أو رفعها استجابةً للحالة.</a:t>
            </a:r>
          </a:p>
          <a:p>
            <a:pPr marL="12700">
              <a:lnSpc>
                <a:spcPts val="3000"/>
              </a:lnSpc>
              <a:spcBef>
                <a:spcPts val="1330"/>
              </a:spcBef>
            </a:pPr>
            <a:r>
              <a:rPr lang="ar-EG" sz="2400" dirty="0">
                <a:solidFill>
                  <a:srgbClr val="231F20"/>
                </a:solidFill>
                <a:latin typeface="Roboto-Medium"/>
              </a:rPr>
              <a:t>ويجب أن يتناول تقييم الحالة الأسئلة التالية:</a:t>
            </a:r>
          </a:p>
          <a:p>
            <a:pPr marL="241300" indent="-229235">
              <a:lnSpc>
                <a:spcPts val="3000"/>
              </a:lnSpc>
              <a:spcBef>
                <a:spcPts val="1580"/>
              </a:spcBef>
              <a:buChar char="•"/>
              <a:tabLst>
                <a:tab pos="241300" algn="l"/>
                <a:tab pos="241935" algn="l"/>
              </a:tabLst>
            </a:pPr>
            <a:r>
              <a:rPr lang="ar-EG" sz="2400" dirty="0">
                <a:solidFill>
                  <a:srgbClr val="231F20"/>
                </a:solidFill>
                <a:latin typeface="Roboto"/>
              </a:rPr>
              <a:t>ما هو مستوى انتقال المرض في المنطقة الجغرافية؟</a:t>
            </a:r>
          </a:p>
          <a:p>
            <a:pPr marL="241300" indent="-229235">
              <a:lnSpc>
                <a:spcPts val="3000"/>
              </a:lnSpc>
              <a:buChar char="•"/>
              <a:tabLst>
                <a:tab pos="241300" algn="l"/>
                <a:tab pos="241935" algn="l"/>
              </a:tabLst>
            </a:pPr>
            <a:r>
              <a:rPr lang="ar-EG" sz="2400" dirty="0">
                <a:solidFill>
                  <a:srgbClr val="231F20"/>
                </a:solidFill>
                <a:latin typeface="Roboto"/>
              </a:rPr>
              <a:t>ما هي القدرة على الاستجابة المتاحة للنظام الصحي في المنطقة الجغرافية؟</a:t>
            </a:r>
          </a:p>
          <a:p>
            <a:pPr marL="241300" indent="-229235">
              <a:lnSpc>
                <a:spcPts val="3000"/>
              </a:lnSpc>
              <a:buChar char="•"/>
              <a:tabLst>
                <a:tab pos="241300" algn="l"/>
                <a:tab pos="241935" algn="l"/>
              </a:tabLst>
            </a:pPr>
            <a:r>
              <a:rPr lang="ar-EG" sz="2400" dirty="0">
                <a:solidFill>
                  <a:srgbClr val="231F20"/>
                </a:solidFill>
                <a:latin typeface="Roboto"/>
              </a:rPr>
              <a:t>ما هي العوامل السياقية الأخرى التي ينبغي مراعاتها؟</a:t>
            </a:r>
          </a:p>
          <a:p>
            <a:pPr marL="241300" indent="-229235">
              <a:lnSpc>
                <a:spcPts val="3000"/>
              </a:lnSpc>
              <a:buChar char="•"/>
              <a:tabLst>
                <a:tab pos="241300" algn="l"/>
                <a:tab pos="241935" algn="l"/>
              </a:tabLst>
            </a:pPr>
            <a:r>
              <a:rPr lang="ar-EG" sz="2400" dirty="0">
                <a:solidFill>
                  <a:srgbClr val="231F20"/>
                </a:solidFill>
                <a:latin typeface="Roboto"/>
              </a:rPr>
              <a:t>ما مدى تواتر إجرائكم الخاص بتقييم الحالة؟</a:t>
            </a:r>
          </a:p>
          <a:p>
            <a:pPr marL="241300" indent="-229235">
              <a:lnSpc>
                <a:spcPts val="3000"/>
              </a:lnSpc>
              <a:buChar char="•"/>
              <a:tabLst>
                <a:tab pos="241300" algn="l"/>
                <a:tab pos="241935" algn="l"/>
              </a:tabLst>
            </a:pPr>
            <a:r>
              <a:rPr lang="ar-EG" sz="2400" dirty="0">
                <a:solidFill>
                  <a:srgbClr val="231F20"/>
                </a:solidFill>
                <a:latin typeface="Roboto"/>
              </a:rPr>
              <a:t>هل هناك نطاق جغرافي يمثل حدود التقييم؟</a:t>
            </a:r>
          </a:p>
        </p:txBody>
      </p:sp>
      <p:sp>
        <p:nvSpPr>
          <p:cNvPr id="6" name="object 6"/>
          <p:cNvSpPr txBox="1"/>
          <p:nvPr/>
        </p:nvSpPr>
        <p:spPr>
          <a:xfrm>
            <a:off x="469900" y="5243147"/>
            <a:ext cx="9753600" cy="1326004"/>
          </a:xfrm>
          <a:prstGeom prst="rect">
            <a:avLst/>
          </a:prstGeom>
        </p:spPr>
        <p:txBody>
          <a:bodyPr vert="horz" wrap="square" lIns="0" tIns="12700" rIns="0" bIns="0" rtlCol="0">
            <a:spAutoFit/>
          </a:bodyPr>
          <a:lstStyle/>
          <a:p>
            <a:pPr marL="12700">
              <a:lnSpc>
                <a:spcPct val="100000"/>
              </a:lnSpc>
              <a:spcBef>
                <a:spcPts val="100"/>
              </a:spcBef>
            </a:pPr>
            <a:r>
              <a:rPr lang="ar-EG" sz="2400" b="1" dirty="0">
                <a:solidFill>
                  <a:srgbClr val="231F20"/>
                </a:solidFill>
                <a:latin typeface="Roboto"/>
              </a:rPr>
              <a:t>المُهمّة العامة</a:t>
            </a:r>
          </a:p>
          <a:p>
            <a:pPr marL="12700" marR="5080">
              <a:lnSpc>
                <a:spcPct val="100000"/>
              </a:lnSpc>
              <a:spcBef>
                <a:spcPts val="1560"/>
              </a:spcBef>
            </a:pPr>
            <a:r>
              <a:rPr lang="ar-EG" sz="2400" dirty="0">
                <a:solidFill>
                  <a:srgbClr val="231F20"/>
                </a:solidFill>
                <a:latin typeface="Roboto"/>
              </a:rPr>
              <a:t>ناقشوا المسائل الواردة أعلاه وحددوا مستوى الحالة بالاستناد إلى السيناريو السابق الموضح في الجزء الأول.</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505267"/>
          </a:xfrm>
          <a:prstGeom prst="rect">
            <a:avLst/>
          </a:prstGeom>
        </p:spPr>
        <p:txBody>
          <a:bodyPr vert="horz" wrap="square" lIns="0" tIns="12700" rIns="0" bIns="0" rtlCol="0">
            <a:spAutoFit/>
          </a:bodyPr>
          <a:lstStyle/>
          <a:p>
            <a:pPr marL="12700" algn="ctr">
              <a:lnSpc>
                <a:spcPct val="100000"/>
              </a:lnSpc>
              <a:spcBef>
                <a:spcPts val="100"/>
              </a:spcBef>
            </a:pPr>
            <a:r>
              <a:rPr lang="ar-BH" sz="3200" dirty="0">
                <a:solidFill>
                  <a:srgbClr val="D2232A"/>
                </a:solidFill>
                <a:latin typeface="Roboto-Medium"/>
                <a:cs typeface="Roboto-Medium"/>
              </a:rPr>
              <a:t>تمرين</a:t>
            </a:r>
            <a:r>
              <a:rPr lang="ar-EG" sz="3200" dirty="0">
                <a:solidFill>
                  <a:srgbClr val="D2232A"/>
                </a:solidFill>
                <a:latin typeface="Roboto-Medium"/>
                <a:cs typeface="Roboto-Medium"/>
              </a:rPr>
              <a:t> محـــــاكاة</a:t>
            </a:r>
          </a:p>
        </p:txBody>
      </p:sp>
      <p:sp>
        <p:nvSpPr>
          <p:cNvPr id="4" name="object 4"/>
          <p:cNvSpPr/>
          <p:nvPr/>
        </p:nvSpPr>
        <p:spPr>
          <a:xfrm>
            <a:off x="457200" y="397835"/>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228569" y="3766819"/>
            <a:ext cx="3037475" cy="761999"/>
          </a:xfrm>
          <a:prstGeom prst="rect">
            <a:avLst/>
          </a:prstGeom>
        </p:spPr>
        <p:txBody>
          <a:bodyPr vert="horz" wrap="square" lIns="0" tIns="12700" rIns="0" bIns="0" rtlCol="0">
            <a:spAutoFit/>
          </a:bodyPr>
          <a:lstStyle/>
          <a:p>
            <a:pPr marL="12700">
              <a:lnSpc>
                <a:spcPct val="100000"/>
              </a:lnSpc>
              <a:spcBef>
                <a:spcPts val="100"/>
              </a:spcBef>
            </a:pPr>
            <a:r>
              <a:rPr lang="ar-EG" sz="4800" b="1" dirty="0">
                <a:latin typeface="Roboto-Medium"/>
                <a:cs typeface="Roboto-Medium"/>
              </a:rPr>
              <a:t>الجزء الثــــالث</a:t>
            </a:r>
          </a:p>
        </p:txBody>
      </p:sp>
      <p:sp>
        <p:nvSpPr>
          <p:cNvPr id="8" name="object 8"/>
          <p:cNvSpPr txBox="1"/>
          <p:nvPr/>
        </p:nvSpPr>
        <p:spPr>
          <a:xfrm>
            <a:off x="7026939" y="4699000"/>
            <a:ext cx="3242945" cy="823301"/>
          </a:xfrm>
          <a:prstGeom prst="rect">
            <a:avLst/>
          </a:prstGeom>
        </p:spPr>
        <p:txBody>
          <a:bodyPr vert="horz" wrap="square" lIns="0" tIns="27939" rIns="0" bIns="0" rtlCol="0">
            <a:spAutoFit/>
          </a:bodyPr>
          <a:lstStyle/>
          <a:p>
            <a:pPr marL="12700" marR="5080">
              <a:lnSpc>
                <a:spcPts val="3100"/>
              </a:lnSpc>
              <a:spcBef>
                <a:spcPts val="219"/>
              </a:spcBef>
            </a:pPr>
            <a:r>
              <a:rPr lang="ar-EG" sz="2600" b="1" dirty="0">
                <a:latin typeface="Roboto-Medium"/>
                <a:cs typeface="Roboto-Medium"/>
              </a:rPr>
              <a:t>تكييف تدابير الصحة العامة والتدابير الاجتماعية (المحلية)</a:t>
            </a:r>
          </a:p>
        </p:txBody>
      </p:sp>
      <p:sp>
        <p:nvSpPr>
          <p:cNvPr id="9" name="object 9"/>
          <p:cNvSpPr/>
          <p:nvPr/>
        </p:nvSpPr>
        <p:spPr>
          <a:xfrm>
            <a:off x="695092" y="1801127"/>
            <a:ext cx="5950419" cy="3966946"/>
          </a:xfrm>
          <a:prstGeom prst="rect">
            <a:avLst/>
          </a:prstGeom>
          <a:blipFill>
            <a:blip r:embed="rId2" cstate="print"/>
            <a:stretch>
              <a:fillRect/>
            </a:stretch>
          </a:blipFill>
        </p:spPr>
        <p:txBody>
          <a:bodyPr wrap="square" lIns="0" tIns="0" rIns="0" bIns="0" rtlCol="0"/>
          <a:lstStyle/>
          <a:p>
            <a:endParaRPr/>
          </a:p>
        </p:txBody>
      </p:sp>
      <p:pic>
        <p:nvPicPr>
          <p:cNvPr id="11" name="Picture 10">
            <a:extLst>
              <a:ext uri="{FF2B5EF4-FFF2-40B4-BE49-F238E27FC236}">
                <a16:creationId xmlns:a16="http://schemas.microsoft.com/office/drawing/2014/main" id="{F2B0EE70-70F5-4FB8-A8BB-B04572400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60" y="6346359"/>
            <a:ext cx="2381250" cy="857250"/>
          </a:xfrm>
          <a:prstGeom prst="rect">
            <a:avLst/>
          </a:prstGeom>
        </p:spPr>
      </p:pic>
      <p:sp>
        <p:nvSpPr>
          <p:cNvPr id="12" name="object 9">
            <a:extLst>
              <a:ext uri="{FF2B5EF4-FFF2-40B4-BE49-F238E27FC236}">
                <a16:creationId xmlns:a16="http://schemas.microsoft.com/office/drawing/2014/main" id="{A8A41892-466C-47E2-A800-951E0D763737}"/>
              </a:ext>
            </a:extLst>
          </p:cNvPr>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437537" cy="461665"/>
          </a:xfrm>
          <a:prstGeom prst="rect">
            <a:avLst/>
          </a:prstGeom>
        </p:spPr>
        <p:txBody>
          <a:bodyPr vert="horz" wrap="square" lIns="0" tIns="0" rIns="0" bIns="0" rtlCol="0">
            <a:spAutoFit/>
          </a:bodyPr>
          <a:lstStyle/>
          <a:p>
            <a:pPr marL="213872">
              <a:lnSpc>
                <a:spcPts val="3592"/>
              </a:lnSpc>
            </a:pPr>
            <a:r>
              <a:rPr lang="ar-EG" sz="3158" dirty="0"/>
              <a:t>تحديـــــــث الســــــيناريو</a:t>
            </a:r>
          </a:p>
        </p:txBody>
      </p:sp>
      <p:sp>
        <p:nvSpPr>
          <p:cNvPr id="3" name="object 3"/>
          <p:cNvSpPr/>
          <p:nvPr/>
        </p:nvSpPr>
        <p:spPr>
          <a:xfrm>
            <a:off x="166862" y="812800"/>
            <a:ext cx="10391502" cy="6486545"/>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ar-EG" sz="1900" dirty="0">
                <a:solidFill>
                  <a:prstClr val="black"/>
                </a:solidFill>
                <a:latin typeface="Calibri"/>
              </a:rPr>
              <a:t>زادت حالات كوفيد-19 تدريجياً على نطاق البلاد منذ تخفيف تدابير الصحة العامة والتدابير الاجتماعية المفروضة. وظلت التجمعات الكبيرة محظورة، واعتُمدت تدابير الصحة العامة في محاولة لكسر سلاسل الانتقال. وتضمن ذلك توصيات بشأن استخدام الكمامات، وتعيين الحد الأقصى للأشخاص داخل الأماكن التجارية والترفيهية، وفرض التدابير الصحية مثل غسل اليدين وتنظيفها في الأماكن العامة.</a:t>
            </a:r>
          </a:p>
          <a:p>
            <a:pPr defTabSz="802020"/>
            <a:endParaRPr lang="en-US" sz="1900" dirty="0">
              <a:solidFill>
                <a:prstClr val="black"/>
              </a:solidFill>
              <a:latin typeface="Calibri"/>
            </a:endParaRPr>
          </a:p>
          <a:p>
            <a:pPr defTabSz="802020"/>
            <a:r>
              <a:rPr lang="ar-EG" sz="1900" dirty="0">
                <a:solidFill>
                  <a:prstClr val="black"/>
                </a:solidFill>
                <a:latin typeface="Calibri"/>
              </a:rPr>
              <a:t>وللأسف، فإن سلطات الصحة العامة في البلدة "الفلانية" سجلت زيادة ضخمة في عدد الحالات في الأيام الأخيرة، تصل تقريباً إلى أربعة أضعاف المتوسط الوطني، وأدى ذلك إلى التوصية بالعودة إلى تدابير الصحة العامة والتدابير الاجتماعية الأشد صرامة، من قِبل المسؤولين المحليين. ولا تبدو محركات الفاشية واضحة ومع ذلك فقد أُشير إلى عدة نظريات في الصحافة. وشملت هذه النظريات ما يلي:</a:t>
            </a:r>
          </a:p>
          <a:p>
            <a:pPr marL="285750" indent="-285750" defTabSz="802020">
              <a:buFont typeface="Arial" panose="020B0604020202020204" pitchFamily="34" charset="0"/>
              <a:buChar char="•"/>
            </a:pPr>
            <a:r>
              <a:rPr lang="ar-EG" sz="1900" dirty="0">
                <a:solidFill>
                  <a:prstClr val="black"/>
                </a:solidFill>
              </a:rPr>
              <a:t>مسؤولية الأقليات العرقية واللاجئين الذين يعيشون في منازل تضم عدة أجيال وكثيراً ما تكون مكتظة، بسبب عدم التزامها بالتباعد البدني.</a:t>
            </a:r>
          </a:p>
          <a:p>
            <a:pPr marL="285750" indent="-285750" defTabSz="802020">
              <a:buFont typeface="Arial" panose="020B0604020202020204" pitchFamily="34" charset="0"/>
              <a:buChar char="•"/>
            </a:pPr>
            <a:r>
              <a:rPr lang="ar-EG" sz="1900" dirty="0">
                <a:solidFill>
                  <a:prstClr val="black"/>
                </a:solidFill>
              </a:rPr>
              <a:t>إقامة الحفلات على نحو غير مشروع منذ أن خُففت تدابير الصحة العامة والتدابير الاجتماعية. وشملت هذه الحفلات احتفالاً في أعقاب إحدى مباريات كرة القدم، وحفل زواج ضم أكثر من 100 من </a:t>
            </a:r>
            <a:r>
              <a:rPr lang="ar-EG" sz="1900" dirty="0" err="1">
                <a:solidFill>
                  <a:prstClr val="black"/>
                </a:solidFill>
              </a:rPr>
              <a:t>المدعويين</a:t>
            </a:r>
            <a:r>
              <a:rPr lang="ar-EG" sz="1900" dirty="0">
                <a:solidFill>
                  <a:prstClr val="black"/>
                </a:solidFill>
              </a:rPr>
              <a:t>، وحفلين منزليين أُقيما بمخالفة القانون وتولى رجال الشرطة فضهما.</a:t>
            </a:r>
          </a:p>
          <a:p>
            <a:pPr marL="285750" indent="-285750" defTabSz="802020">
              <a:buFont typeface="Arial" panose="020B0604020202020204" pitchFamily="34" charset="0"/>
              <a:buChar char="•"/>
            </a:pPr>
            <a:r>
              <a:rPr lang="ar-EG" sz="1900" dirty="0">
                <a:solidFill>
                  <a:prstClr val="black"/>
                </a:solidFill>
              </a:rPr>
              <a:t>إقامة العمال المتنقلين العائدين إلى المنطقة للمساعدة على جمع محاصيل الفاكهة في المنطقة المحيطة، في البلدة نظراً إلى توافر أماكن الإقامة المنخفضة التكلفة.</a:t>
            </a:r>
          </a:p>
          <a:p>
            <a:pPr marL="285750" indent="-285750" defTabSz="802020">
              <a:buFont typeface="Arial" panose="020B0604020202020204" pitchFamily="34" charset="0"/>
              <a:buChar char="•"/>
            </a:pPr>
            <a:r>
              <a:rPr lang="ar-EG" sz="1900" dirty="0">
                <a:solidFill>
                  <a:prstClr val="black"/>
                </a:solidFill>
              </a:rPr>
              <a:t>اجتذاب المنطقة للمصطافين من سائر أنحاء البلاد بسبب القيود التي فُرضت على السفر الدولي.</a:t>
            </a:r>
          </a:p>
          <a:p>
            <a:pPr defTabSz="802020"/>
            <a:endParaRPr lang="en-US" sz="1900" dirty="0">
              <a:solidFill>
                <a:prstClr val="black"/>
              </a:solidFill>
              <a:latin typeface="Calibri"/>
            </a:endParaRPr>
          </a:p>
          <a:p>
            <a:pPr defTabSz="802020"/>
            <a:r>
              <a:rPr lang="ar-EG" sz="1900" dirty="0">
                <a:solidFill>
                  <a:prstClr val="black"/>
                </a:solidFill>
                <a:latin typeface="Calibri"/>
              </a:rPr>
              <a:t>ولكن السكان المحليين لا يرغبون في إعادة فرض التدابير للأسباب التالية:</a:t>
            </a:r>
          </a:p>
          <a:p>
            <a:pPr marL="285750" indent="-285750" defTabSz="802020">
              <a:buFont typeface="Arial" panose="020B0604020202020204" pitchFamily="34" charset="0"/>
              <a:buChar char="•"/>
            </a:pPr>
            <a:r>
              <a:rPr lang="ar-EG" sz="1900" dirty="0">
                <a:solidFill>
                  <a:prstClr val="black"/>
                </a:solidFill>
                <a:latin typeface="Calibri"/>
              </a:rPr>
              <a:t>اعتماد المنطقة اعتماداً كبيراً على السياحة والزراعة الموسمية، اللذين يشكّلان أكثر من 50% من الاقتصاد المحلي.</a:t>
            </a:r>
          </a:p>
          <a:p>
            <a:pPr marL="285750" indent="-285750" defTabSz="802020">
              <a:buFont typeface="Arial" panose="020B0604020202020204" pitchFamily="34" charset="0"/>
              <a:buChar char="•"/>
            </a:pPr>
            <a:r>
              <a:rPr lang="ar-EG" sz="1900" dirty="0">
                <a:solidFill>
                  <a:prstClr val="black"/>
                </a:solidFill>
                <a:latin typeface="Calibri"/>
              </a:rPr>
              <a:t>يُخشى من اندلاع العنف والاضطرابات واستهدافهما للأقليات في المقاطعة في حال إعادة فرض تدابير الصحة العامة والتدابير الاجتماعية.</a:t>
            </a:r>
          </a:p>
          <a:p>
            <a:pPr marL="285750" indent="-285750" defTabSz="802020">
              <a:buFont typeface="Arial" panose="020B0604020202020204" pitchFamily="34" charset="0"/>
              <a:buChar char="•"/>
            </a:pPr>
            <a:r>
              <a:rPr lang="ar-EG" sz="1900" dirty="0">
                <a:solidFill>
                  <a:prstClr val="black"/>
                </a:solidFill>
                <a:latin typeface="Calibri"/>
              </a:rPr>
              <a:t>غالباً ما ستضطر الأعمال التجارية المحلية التي تعاني بالفعل إلى الإغلاق.</a:t>
            </a:r>
          </a:p>
          <a:p>
            <a:pPr marL="285750" indent="-285750" defTabSz="802020">
              <a:buFont typeface="Arial" panose="020B0604020202020204" pitchFamily="34" charset="0"/>
              <a:buChar char="•"/>
            </a:pPr>
            <a:r>
              <a:rPr lang="ar-EG" sz="1900" dirty="0">
                <a:solidFill>
                  <a:prstClr val="black"/>
                </a:solidFill>
                <a:latin typeface="Calibri"/>
              </a:rPr>
              <a:t>غالباً ما ستؤدي عودة تدابير الصحة العامة والتدابير الاجتماعية إلى وصم المقاطعة لبعض الوقت.</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lang="ar-EG" sz="1754" b="1">
                <a:solidFill>
                  <a:srgbClr val="FFFFFF"/>
                </a:solidFill>
                <a:latin typeface="Arial Black"/>
                <a:cs typeface="Arial Black"/>
              </a:rPr>
              <a:t>محاكاة فقط</a:t>
            </a: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الصفحة </a:t>
            </a:r>
            <a:fld id="{81D60167-4931-47E6-BA6A-407CBD079E47}" type="slidenum">
              <a:rPr dirty="0">
                <a:solidFill>
                  <a:prstClr val="white"/>
                </a:solidFill>
              </a:rPr>
              <a:pPr marL="11139" defTabSz="802020">
                <a:lnSpc>
                  <a:spcPts val="1250"/>
                </a:lnSpc>
                <a:defRPr/>
              </a:pPr>
              <a:t>19</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عملية المحاكاة</a:t>
            </a:r>
          </a:p>
        </p:txBody>
      </p:sp>
    </p:spTree>
    <p:extLst>
      <p:ext uri="{BB962C8B-B14F-4D97-AF65-F5344CB8AC3E}">
        <p14:creationId xmlns:p14="http://schemas.microsoft.com/office/powerpoint/2010/main" val="35639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263926" y="56218"/>
            <a:ext cx="10165547" cy="641627"/>
          </a:xfrm>
        </p:spPr>
        <p:txBody>
          <a:bodyPr>
            <a:normAutofit/>
          </a:bodyPr>
          <a:lstStyle/>
          <a:p>
            <a:r>
              <a:rPr lang="ar-EG" dirty="0"/>
              <a:t>جدول الأعمـــــــال المقتـــــــــرح</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defTabSz="802020"/>
            <a:r>
              <a:rPr lang="ar-EG" dirty="0">
                <a:solidFill>
                  <a:prstClr val="white"/>
                </a:solidFill>
              </a:rPr>
              <a:t>1 كانون الأول/ ديسمبر 2020</a:t>
            </a:r>
            <a:endParaRPr lang="en-US" dirty="0">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5230721" y="1549189"/>
            <a:ext cx="5068850" cy="4750011"/>
          </a:xfrm>
        </p:spPr>
        <p:txBody>
          <a:bodyPr>
            <a:noAutofit/>
          </a:bodyPr>
          <a:lstStyle/>
          <a:p>
            <a:pPr marL="0" indent="0">
              <a:lnSpc>
                <a:spcPct val="100000"/>
              </a:lnSpc>
              <a:spcBef>
                <a:spcPts val="614"/>
              </a:spcBef>
              <a:buClr>
                <a:srgbClr val="DD8047"/>
              </a:buClr>
              <a:buSzPct val="60000"/>
              <a:buNone/>
              <a:defRPr/>
            </a:pPr>
            <a:r>
              <a:rPr lang="ar-EG" sz="2400" b="1" dirty="0">
                <a:solidFill>
                  <a:srgbClr val="0070C0"/>
                </a:solidFill>
                <a:latin typeface="+mj-lt"/>
                <a:cs typeface="+mn-cs"/>
              </a:rPr>
              <a:t>الصباح:</a:t>
            </a:r>
          </a:p>
          <a:p>
            <a:pPr marL="225425" indent="-225425" defTabSz="1098601"/>
            <a:r>
              <a:rPr lang="ar-EG" sz="2400" dirty="0">
                <a:latin typeface="+mj-lt"/>
                <a:cs typeface="+mn-cs"/>
              </a:rPr>
              <a:t>08:45	 التسجيل</a:t>
            </a:r>
          </a:p>
          <a:p>
            <a:pPr marL="225425" indent="-225425" defTabSz="1098601"/>
            <a:r>
              <a:rPr lang="ar-EG" sz="2400" dirty="0">
                <a:latin typeface="+mj-lt"/>
                <a:cs typeface="+mn-cs"/>
              </a:rPr>
              <a:t>09:00  المقدمة</a:t>
            </a:r>
          </a:p>
          <a:p>
            <a:pPr marL="225425" indent="-225425" defTabSz="1098601"/>
            <a:r>
              <a:rPr lang="ar-EG" sz="2400" dirty="0">
                <a:latin typeface="+mj-lt"/>
                <a:cs typeface="+mn-cs"/>
              </a:rPr>
              <a:t>09:10 	 أغراض العملية وكيفية المشاركة</a:t>
            </a:r>
          </a:p>
          <a:p>
            <a:pPr marL="225425" indent="-225425" defTabSz="1098601"/>
            <a:r>
              <a:rPr lang="ar-EG" sz="2400" dirty="0">
                <a:latin typeface="+mj-lt"/>
                <a:cs typeface="+mn-cs"/>
              </a:rPr>
              <a:t>09:15  تمرين المحاكاة</a:t>
            </a:r>
          </a:p>
          <a:p>
            <a:pPr marL="225425" indent="-225425" defTabSz="1098601"/>
            <a:r>
              <a:rPr lang="ar-EG" sz="2400" dirty="0">
                <a:latin typeface="+mj-lt"/>
                <a:cs typeface="+mn-cs"/>
              </a:rPr>
              <a:t>10:45	استراحة </a:t>
            </a:r>
            <a:r>
              <a:rPr lang="ar-BH" sz="2400" dirty="0">
                <a:solidFill>
                  <a:srgbClr val="383838"/>
                </a:solidFill>
              </a:rPr>
              <a:t>قصيرة </a:t>
            </a:r>
            <a:r>
              <a:rPr lang="ar-EG" sz="2400" dirty="0">
                <a:latin typeface="+mj-lt"/>
                <a:cs typeface="+mn-cs"/>
              </a:rPr>
              <a:t>(15 دقيقة)</a:t>
            </a:r>
          </a:p>
          <a:p>
            <a:pPr marL="225425" indent="-225425" defTabSz="1098601"/>
            <a:r>
              <a:rPr lang="ar-EG" sz="2400" dirty="0">
                <a:latin typeface="+mj-lt"/>
                <a:cs typeface="+mn-cs"/>
              </a:rPr>
              <a:t>11:00	تمرين المحاكاة</a:t>
            </a:r>
          </a:p>
          <a:p>
            <a:pPr marL="225425" indent="-225425" defTabSz="1098601"/>
            <a:r>
              <a:rPr lang="ar-EG" sz="2400" dirty="0">
                <a:latin typeface="+mj-lt"/>
                <a:cs typeface="+mn-cs"/>
              </a:rPr>
              <a:t>12:30	مناقشة وتقييم</a:t>
            </a:r>
          </a:p>
          <a:p>
            <a:pPr marL="225425" indent="-225425" defTabSz="1098601"/>
            <a:r>
              <a:rPr lang="ar-EG" sz="2400" dirty="0">
                <a:latin typeface="+mj-lt"/>
                <a:cs typeface="+mn-cs"/>
              </a:rPr>
              <a:t>13:00 	نهاية العملية</a:t>
            </a:r>
          </a:p>
          <a:p>
            <a:pPr marL="225425" indent="-225425" defTabSz="1098601"/>
            <a:r>
              <a:rPr lang="ar-EG" sz="2400" dirty="0">
                <a:latin typeface="+mj-lt"/>
                <a:cs typeface="+mn-cs"/>
              </a:rPr>
              <a:t>13:00	الغداء</a:t>
            </a:r>
          </a:p>
        </p:txBody>
      </p:sp>
      <p:sp>
        <p:nvSpPr>
          <p:cNvPr id="6" name="TextBox 5">
            <a:extLst>
              <a:ext uri="{FF2B5EF4-FFF2-40B4-BE49-F238E27FC236}">
                <a16:creationId xmlns:a16="http://schemas.microsoft.com/office/drawing/2014/main" id="{45345226-480B-414B-AA22-2B6F837BB1F0}"/>
              </a:ext>
            </a:extLst>
          </p:cNvPr>
          <p:cNvSpPr txBox="1"/>
          <p:nvPr/>
        </p:nvSpPr>
        <p:spPr>
          <a:xfrm>
            <a:off x="0" y="1549189"/>
            <a:ext cx="5561202" cy="3954929"/>
          </a:xfrm>
          <a:prstGeom prst="rect">
            <a:avLst/>
          </a:prstGeom>
          <a:noFill/>
        </p:spPr>
        <p:txBody>
          <a:bodyPr wrap="square" rtlCol="0">
            <a:spAutoFit/>
          </a:bodyPr>
          <a:lstStyle/>
          <a:p>
            <a:pPr defTabSz="802020">
              <a:spcBef>
                <a:spcPts val="614"/>
              </a:spcBef>
              <a:buClr>
                <a:srgbClr val="DD8047"/>
              </a:buClr>
              <a:buSzPct val="60000"/>
              <a:defRPr/>
            </a:pPr>
            <a:r>
              <a:rPr lang="ar-EG" sz="2400" b="1" dirty="0">
                <a:solidFill>
                  <a:srgbClr val="0070C0"/>
                </a:solidFill>
              </a:rPr>
              <a:t>بعد الظهر:</a:t>
            </a:r>
          </a:p>
          <a:p>
            <a:pPr indent="58738" defTabSz="802020">
              <a:spcBef>
                <a:spcPts val="614"/>
              </a:spcBef>
              <a:buClr>
                <a:srgbClr val="DD8047"/>
              </a:buClr>
              <a:buSzPct val="60000"/>
              <a:defRPr/>
            </a:pPr>
            <a:r>
              <a:rPr lang="ar-EG" sz="2400" dirty="0">
                <a:solidFill>
                  <a:srgbClr val="383838"/>
                </a:solidFill>
              </a:rPr>
              <a:t>02:00    الملخص</a:t>
            </a:r>
          </a:p>
          <a:p>
            <a:pPr indent="58738" defTabSz="802020">
              <a:spcBef>
                <a:spcPts val="614"/>
              </a:spcBef>
              <a:buClr>
                <a:srgbClr val="DD8047"/>
              </a:buClr>
              <a:buSzPct val="60000"/>
              <a:defRPr/>
            </a:pPr>
            <a:r>
              <a:rPr lang="ar-EG" sz="2400" dirty="0">
                <a:solidFill>
                  <a:srgbClr val="383838"/>
                </a:solidFill>
              </a:rPr>
              <a:t>02:15    تحليل الثغرات وخطة العمل (عمل جماعي)</a:t>
            </a:r>
          </a:p>
          <a:p>
            <a:pPr indent="58738" defTabSz="802020">
              <a:spcBef>
                <a:spcPts val="614"/>
              </a:spcBef>
              <a:buClr>
                <a:srgbClr val="DD8047"/>
              </a:buClr>
              <a:buSzPct val="60000"/>
              <a:defRPr/>
            </a:pPr>
            <a:r>
              <a:rPr lang="ar-EG" sz="2400" dirty="0">
                <a:solidFill>
                  <a:srgbClr val="383838"/>
                </a:solidFill>
              </a:rPr>
              <a:t>03:30    استراحة </a:t>
            </a:r>
            <a:r>
              <a:rPr lang="ar-BH" sz="2400" dirty="0">
                <a:solidFill>
                  <a:srgbClr val="383838"/>
                </a:solidFill>
              </a:rPr>
              <a:t>قصيرة </a:t>
            </a:r>
            <a:r>
              <a:rPr lang="ar-EG" sz="2400" dirty="0">
                <a:solidFill>
                  <a:srgbClr val="383838"/>
                </a:solidFill>
              </a:rPr>
              <a:t>(15 دقيقة)</a:t>
            </a:r>
          </a:p>
          <a:p>
            <a:pPr indent="58738" defTabSz="802020">
              <a:spcBef>
                <a:spcPts val="614"/>
              </a:spcBef>
              <a:buClr>
                <a:srgbClr val="DD8047"/>
              </a:buClr>
              <a:buSzPct val="60000"/>
              <a:defRPr/>
            </a:pPr>
            <a:r>
              <a:rPr lang="ar-EG" sz="2400" dirty="0">
                <a:solidFill>
                  <a:srgbClr val="383838"/>
                </a:solidFill>
              </a:rPr>
              <a:t>03:45     وضع خطة العمل  </a:t>
            </a:r>
            <a:r>
              <a:rPr lang="ar-EG" sz="2400" i="1" dirty="0">
                <a:solidFill>
                  <a:srgbClr val="383838"/>
                </a:solidFill>
              </a:rPr>
              <a:t>(عمل جماعي)</a:t>
            </a:r>
          </a:p>
          <a:p>
            <a:pPr indent="58738" defTabSz="802020">
              <a:spcBef>
                <a:spcPts val="614"/>
              </a:spcBef>
              <a:buClr>
                <a:srgbClr val="DD8047"/>
              </a:buClr>
              <a:buSzPct val="60000"/>
              <a:defRPr/>
            </a:pPr>
            <a:r>
              <a:rPr lang="ar-EG" sz="2400" dirty="0">
                <a:solidFill>
                  <a:srgbClr val="383838"/>
                </a:solidFill>
              </a:rPr>
              <a:t>04:30    </a:t>
            </a:r>
            <a:r>
              <a:rPr lang="ar-BH" sz="2400" dirty="0">
                <a:solidFill>
                  <a:srgbClr val="383838"/>
                </a:solidFill>
              </a:rPr>
              <a:t>استخلاص الدروس</a:t>
            </a:r>
            <a:r>
              <a:rPr lang="ar-EG" sz="2400" dirty="0">
                <a:solidFill>
                  <a:srgbClr val="383838"/>
                </a:solidFill>
              </a:rPr>
              <a:t> في الجلسة العامة</a:t>
            </a:r>
          </a:p>
          <a:p>
            <a:pPr indent="58738" defTabSz="802020">
              <a:spcBef>
                <a:spcPts val="614"/>
              </a:spcBef>
              <a:buClr>
                <a:srgbClr val="DD8047"/>
              </a:buClr>
              <a:buSzPct val="60000"/>
              <a:defRPr/>
            </a:pPr>
            <a:r>
              <a:rPr lang="ar-EG" sz="2400" dirty="0">
                <a:solidFill>
                  <a:srgbClr val="383838"/>
                </a:solidFill>
              </a:rPr>
              <a:t>05:00     الملخص والخطوات التالية</a:t>
            </a:r>
          </a:p>
          <a:p>
            <a:pPr indent="58738" defTabSz="802020">
              <a:spcBef>
                <a:spcPts val="614"/>
              </a:spcBef>
              <a:buClr>
                <a:srgbClr val="DD8047"/>
              </a:buClr>
              <a:buSzPct val="60000"/>
              <a:defRPr/>
            </a:pPr>
            <a:r>
              <a:rPr lang="ar-EG" sz="2400" dirty="0">
                <a:solidFill>
                  <a:srgbClr val="383838"/>
                </a:solidFill>
              </a:rPr>
              <a:t>05:30     الختام</a:t>
            </a:r>
          </a:p>
          <a:p>
            <a:pPr defTabSz="802020"/>
            <a:endParaRPr lang="en-US" sz="2400" dirty="0">
              <a:solidFill>
                <a:prstClr val="black"/>
              </a:solidFill>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727700" y="1651000"/>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362764" y="799217"/>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368495" y="1028886"/>
            <a:ext cx="9956409" cy="5872890"/>
          </a:xfrm>
          <a:prstGeom prst="rect">
            <a:avLst/>
          </a:prstGeom>
        </p:spPr>
        <p:txBody>
          <a:bodyPr vert="horz" wrap="square" lIns="0" tIns="12700" rIns="0" bIns="0" rtlCol="0">
            <a:spAutoFit/>
          </a:bodyPr>
          <a:lstStyle/>
          <a:p>
            <a:pPr marR="5080" algn="l">
              <a:lnSpc>
                <a:spcPts val="3000"/>
              </a:lnSpc>
              <a:spcBef>
                <a:spcPts val="100"/>
              </a:spcBef>
            </a:pPr>
            <a:r>
              <a:rPr lang="ar-EG" sz="2400" b="1" dirty="0">
                <a:solidFill>
                  <a:srgbClr val="0070C0"/>
                </a:solidFill>
                <a:latin typeface="Arial"/>
                <a:cs typeface="Arial"/>
              </a:rPr>
              <a:t>30 دقيقة</a:t>
            </a:r>
          </a:p>
          <a:p>
            <a:pPr marL="12700" marR="514984" indent="-635">
              <a:lnSpc>
                <a:spcPts val="3000"/>
              </a:lnSpc>
            </a:pPr>
            <a:r>
              <a:rPr lang="ar-EG" sz="2400" dirty="0">
                <a:solidFill>
                  <a:srgbClr val="231F20"/>
                </a:solidFill>
                <a:latin typeface="Calibri" panose="020F0502020204030204" pitchFamily="34" charset="0"/>
              </a:rPr>
              <a:t>هناك شواغل بشأن إمكانية انتشار الفاشية وفقدان السلطات الصحية المحلية للسيطرة على الموقف. وثمة ضغوط متزايدة لتعديل تدابير الصحة العامة والتدابير الاجتماعية محلياً.</a:t>
            </a:r>
          </a:p>
          <a:p>
            <a:pPr marL="12700">
              <a:lnSpc>
                <a:spcPts val="3000"/>
              </a:lnSpc>
              <a:spcBef>
                <a:spcPts val="1425"/>
              </a:spcBef>
            </a:pPr>
            <a:r>
              <a:rPr lang="ar-EG" sz="2400" dirty="0">
                <a:solidFill>
                  <a:srgbClr val="231F20"/>
                </a:solidFill>
                <a:latin typeface="Calibri" panose="020F0502020204030204" pitchFamily="34" charset="0"/>
              </a:rPr>
              <a:t>استخدم تقييمك للحالة للنظر فيما يلي:</a:t>
            </a:r>
          </a:p>
          <a:p>
            <a:pPr marL="469900" marR="871855" indent="-457200">
              <a:lnSpc>
                <a:spcPts val="3000"/>
              </a:lnSpc>
              <a:spcBef>
                <a:spcPts val="5"/>
              </a:spcBef>
              <a:buFont typeface="+mj-lt"/>
              <a:buAutoNum type="arabicParenR"/>
              <a:tabLst>
                <a:tab pos="241935" algn="l"/>
              </a:tabLst>
            </a:pPr>
            <a:r>
              <a:rPr lang="ar-EG" sz="2400" dirty="0">
                <a:solidFill>
                  <a:srgbClr val="231F20"/>
                </a:solidFill>
                <a:latin typeface="Calibri" panose="020F0502020204030204" pitchFamily="34" charset="0"/>
              </a:rPr>
              <a:t>بعد استكمال النظر فيما الاعتبارات الواردة أعلاه، ما هي النصيحة التي يمكن أن تسديها للسلطات المحلية فيما يتعلق بتنفيذ تدابير الصحة العامة والتدابير الاجتماعية أو رفعها أو تعزيزها؟</a:t>
            </a:r>
          </a:p>
          <a:p>
            <a:pPr marL="469900" indent="-457200">
              <a:lnSpc>
                <a:spcPts val="3000"/>
              </a:lnSpc>
              <a:spcBef>
                <a:spcPts val="1805"/>
              </a:spcBef>
              <a:buFont typeface="+mj-lt"/>
              <a:buAutoNum type="arabicParenR"/>
              <a:tabLst>
                <a:tab pos="242570" algn="l"/>
              </a:tabLst>
            </a:pPr>
            <a:r>
              <a:rPr lang="ar-EG" sz="2400" dirty="0">
                <a:solidFill>
                  <a:srgbClr val="231F20"/>
                </a:solidFill>
                <a:latin typeface="Calibri" panose="020F0502020204030204" pitchFamily="34" charset="0"/>
              </a:rPr>
              <a:t>ما نوع التدابير التي توصي بها؟</a:t>
            </a:r>
          </a:p>
          <a:p>
            <a:pPr marL="457200" indent="-457200">
              <a:lnSpc>
                <a:spcPts val="3000"/>
              </a:lnSpc>
              <a:spcBef>
                <a:spcPts val="15"/>
              </a:spcBef>
              <a:buClr>
                <a:srgbClr val="231F20"/>
              </a:buClr>
              <a:buFont typeface="+mj-lt"/>
              <a:buAutoNum type="arabicParenR"/>
            </a:pPr>
            <a:endParaRPr sz="2400" dirty="0">
              <a:latin typeface="Calibri" panose="020F0502020204030204" pitchFamily="34" charset="0"/>
            </a:endParaRPr>
          </a:p>
          <a:p>
            <a:pPr marL="469900" indent="-457200">
              <a:lnSpc>
                <a:spcPts val="3000"/>
              </a:lnSpc>
              <a:buFont typeface="+mj-lt"/>
              <a:buAutoNum type="arabicParenR"/>
              <a:tabLst>
                <a:tab pos="242570" algn="l"/>
              </a:tabLst>
            </a:pPr>
            <a:r>
              <a:rPr lang="ar-EG" sz="2400" dirty="0">
                <a:solidFill>
                  <a:srgbClr val="231F20"/>
                </a:solidFill>
                <a:latin typeface="Calibri" panose="020F0502020204030204" pitchFamily="34" charset="0"/>
              </a:rPr>
              <a:t>ما هي المعايير التي يلزم أن تتغيّر قد تعيد تقييم نصيحتك؟</a:t>
            </a:r>
          </a:p>
          <a:p>
            <a:pPr marL="469265" indent="-457200">
              <a:lnSpc>
                <a:spcPts val="3000"/>
              </a:lnSpc>
              <a:spcBef>
                <a:spcPts val="1870"/>
              </a:spcBef>
              <a:buFont typeface="+mj-lt"/>
              <a:buAutoNum type="arabicParenR"/>
              <a:tabLst>
                <a:tab pos="241935" algn="l"/>
              </a:tabLst>
            </a:pPr>
            <a:r>
              <a:rPr lang="ar-EG" sz="2400" dirty="0">
                <a:solidFill>
                  <a:srgbClr val="231F20"/>
                </a:solidFill>
                <a:latin typeface="Calibri" panose="020F0502020204030204" pitchFamily="34" charset="0"/>
              </a:rPr>
              <a:t>متى وكيف سيجري إعلام الجمهور بالقرار المتخذ بشأن تدابير الصحة العامة والتدابير الاجتماعية؟</a:t>
            </a:r>
          </a:p>
          <a:p>
            <a:pPr marL="469900" marR="1102360" indent="-457200">
              <a:lnSpc>
                <a:spcPts val="3000"/>
              </a:lnSpc>
              <a:spcBef>
                <a:spcPts val="1825"/>
              </a:spcBef>
              <a:buFont typeface="+mj-lt"/>
              <a:buAutoNum type="arabicParenR"/>
              <a:tabLst>
                <a:tab pos="241935" algn="l"/>
              </a:tabLst>
            </a:pPr>
            <a:r>
              <a:rPr lang="ar-EG" sz="2400" dirty="0">
                <a:solidFill>
                  <a:srgbClr val="231F20"/>
                </a:solidFill>
                <a:latin typeface="Calibri" panose="020F0502020204030204" pitchFamily="34" charset="0"/>
              </a:rPr>
              <a:t>ما الذي سيؤدي إلى التوصية باتخاذ المزيد من التدابير وما الذي سيؤدي إلى رفع بعض التدابير؟</a:t>
            </a:r>
          </a:p>
        </p:txBody>
      </p:sp>
      <p:sp>
        <p:nvSpPr>
          <p:cNvPr id="5" name="object 5"/>
          <p:cNvSpPr txBox="1">
            <a:spLocks noGrp="1"/>
          </p:cNvSpPr>
          <p:nvPr>
            <p:ph type="sldNum" sz="quarter" idx="7"/>
          </p:nvPr>
        </p:nvSpPr>
        <p:spPr>
          <a:xfrm>
            <a:off x="9613900" y="7304049"/>
            <a:ext cx="924239" cy="166712"/>
          </a:xfrm>
          <a:prstGeom prst="rect">
            <a:avLst/>
          </a:prstGeom>
        </p:spPr>
        <p:txBody>
          <a:bodyPr vert="horz" wrap="square" lIns="0" tIns="0" rIns="0" bIns="0" rtlCol="0">
            <a:spAutoFit/>
          </a:bodyPr>
          <a:lstStyle/>
          <a:p>
            <a:pPr marL="12700">
              <a:lnSpc>
                <a:spcPts val="1315"/>
              </a:lnSpc>
            </a:pPr>
            <a:r>
              <a:rPr lang="ar-EG" dirty="0"/>
              <a:t>الصفحة </a:t>
            </a:r>
            <a:fld id="{81D60167-4931-47E6-BA6A-407CBD079E47}" type="slidenum">
              <a:rPr dirty="0"/>
              <a:t>20</a:t>
            </a:fld>
            <a:endParaRPr dirty="0"/>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4" name="object 4"/>
          <p:cNvSpPr txBox="1">
            <a:spLocks noGrp="1"/>
          </p:cNvSpPr>
          <p:nvPr>
            <p:ph type="title"/>
          </p:nvPr>
        </p:nvSpPr>
        <p:spPr>
          <a:xfrm>
            <a:off x="7251700" y="59791"/>
            <a:ext cx="3200400" cy="566822"/>
          </a:xfrm>
          <a:prstGeom prst="rect">
            <a:avLst/>
          </a:prstGeom>
        </p:spPr>
        <p:txBody>
          <a:bodyPr vert="horz" wrap="square" lIns="0" tIns="12700" rIns="0" bIns="0" rtlCol="0">
            <a:spAutoFit/>
          </a:bodyPr>
          <a:lstStyle/>
          <a:p>
            <a:pPr marL="12700">
              <a:lnSpc>
                <a:spcPct val="100000"/>
              </a:lnSpc>
              <a:spcBef>
                <a:spcPts val="100"/>
              </a:spcBef>
            </a:pPr>
            <a:r>
              <a:rPr lang="ar-EG" sz="3600" dirty="0"/>
              <a:t>الجلســـــــــة 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66706" y="6606721"/>
            <a:ext cx="3242945" cy="505267"/>
          </a:xfrm>
          <a:prstGeom prst="rect">
            <a:avLst/>
          </a:prstGeom>
        </p:spPr>
        <p:txBody>
          <a:bodyPr vert="horz" wrap="square" lIns="0" tIns="12700" rIns="0" bIns="0" rtlCol="0">
            <a:spAutoFit/>
          </a:bodyPr>
          <a:lstStyle/>
          <a:p>
            <a:pPr marL="12700" algn="ctr">
              <a:lnSpc>
                <a:spcPct val="100000"/>
              </a:lnSpc>
              <a:spcBef>
                <a:spcPts val="100"/>
              </a:spcBef>
            </a:pPr>
            <a:r>
              <a:rPr lang="ar-BH" sz="3200" dirty="0">
                <a:solidFill>
                  <a:srgbClr val="D2232A"/>
                </a:solidFill>
                <a:latin typeface="Roboto-Medium"/>
                <a:cs typeface="Roboto-Medium"/>
              </a:rPr>
              <a:t>تمرين</a:t>
            </a:r>
            <a:r>
              <a:rPr lang="ar-EG" sz="3200" dirty="0">
                <a:solidFill>
                  <a:srgbClr val="D2232A"/>
                </a:solidFill>
                <a:latin typeface="Roboto-Medium"/>
                <a:cs typeface="Roboto-Medium"/>
              </a:rPr>
              <a:t> محـــــاكاة</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6870700" y="3776691"/>
            <a:ext cx="3400641" cy="751488"/>
          </a:xfrm>
          <a:prstGeom prst="rect">
            <a:avLst/>
          </a:prstGeom>
        </p:spPr>
        <p:txBody>
          <a:bodyPr vert="horz" wrap="square" lIns="0" tIns="12700" rIns="0" bIns="0" rtlCol="0">
            <a:spAutoFit/>
          </a:bodyPr>
          <a:lstStyle/>
          <a:p>
            <a:pPr marL="12700">
              <a:lnSpc>
                <a:spcPct val="100000"/>
              </a:lnSpc>
              <a:spcBef>
                <a:spcPts val="100"/>
              </a:spcBef>
            </a:pPr>
            <a:r>
              <a:rPr lang="ar-EG" sz="4800" b="1" dirty="0">
                <a:latin typeface="Roboto-Medium"/>
                <a:cs typeface="Roboto-Medium"/>
              </a:rPr>
              <a:t>الجزء الرابــــع</a:t>
            </a:r>
          </a:p>
        </p:txBody>
      </p:sp>
      <p:sp>
        <p:nvSpPr>
          <p:cNvPr id="8" name="object 8"/>
          <p:cNvSpPr txBox="1"/>
          <p:nvPr/>
        </p:nvSpPr>
        <p:spPr>
          <a:xfrm>
            <a:off x="7223341" y="4699000"/>
            <a:ext cx="3048000" cy="412934"/>
          </a:xfrm>
          <a:prstGeom prst="rect">
            <a:avLst/>
          </a:prstGeom>
        </p:spPr>
        <p:txBody>
          <a:bodyPr vert="horz" wrap="square" lIns="0" tIns="12700" rIns="0" bIns="0" rtlCol="0">
            <a:spAutoFit/>
          </a:bodyPr>
          <a:lstStyle/>
          <a:p>
            <a:pPr marR="6350" algn="r">
              <a:lnSpc>
                <a:spcPct val="100000"/>
              </a:lnSpc>
              <a:spcBef>
                <a:spcPts val="100"/>
              </a:spcBef>
            </a:pPr>
            <a:r>
              <a:rPr lang="ar-EG" sz="2600" b="1" dirty="0">
                <a:latin typeface="Roboto-Medium"/>
                <a:cs typeface="Roboto-Medium"/>
              </a:rPr>
              <a:t>إدارة المرافق التعليمية</a:t>
            </a:r>
          </a:p>
        </p:txBody>
      </p:sp>
      <p:sp>
        <p:nvSpPr>
          <p:cNvPr id="9" name="object 9"/>
          <p:cNvSpPr/>
          <p:nvPr/>
        </p:nvSpPr>
        <p:spPr>
          <a:xfrm>
            <a:off x="457200" y="1670634"/>
            <a:ext cx="6031571" cy="4020463"/>
          </a:xfrm>
          <a:prstGeom prst="rect">
            <a:avLst/>
          </a:prstGeom>
          <a:blipFill>
            <a:blip r:embed="rId2" cstate="print"/>
            <a:stretch>
              <a:fillRect/>
            </a:stretch>
          </a:blipFill>
        </p:spPr>
        <p:txBody>
          <a:bodyPr wrap="square" lIns="0" tIns="0" rIns="0" bIns="0" rtlCol="0"/>
          <a:lstStyle/>
          <a:p>
            <a:endParaRPr/>
          </a:p>
        </p:txBody>
      </p:sp>
      <p:pic>
        <p:nvPicPr>
          <p:cNvPr id="11" name="Picture 10">
            <a:extLst>
              <a:ext uri="{FF2B5EF4-FFF2-40B4-BE49-F238E27FC236}">
                <a16:creationId xmlns:a16="http://schemas.microsoft.com/office/drawing/2014/main" id="{7341E37A-8661-4DAD-826F-770F4F5407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430729"/>
            <a:ext cx="2381250" cy="857250"/>
          </a:xfrm>
          <a:prstGeom prst="rect">
            <a:avLst/>
          </a:prstGeom>
        </p:spPr>
      </p:pic>
      <p:sp>
        <p:nvSpPr>
          <p:cNvPr id="12" name="object 9">
            <a:extLst>
              <a:ext uri="{FF2B5EF4-FFF2-40B4-BE49-F238E27FC236}">
                <a16:creationId xmlns:a16="http://schemas.microsoft.com/office/drawing/2014/main" id="{6B068711-1ABF-4CFE-9A0B-05B59A56ACDD}"/>
              </a:ext>
            </a:extLst>
          </p:cNvPr>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437537" cy="461665"/>
          </a:xfrm>
          <a:prstGeom prst="rect">
            <a:avLst/>
          </a:prstGeom>
        </p:spPr>
        <p:txBody>
          <a:bodyPr vert="horz" wrap="square" lIns="0" tIns="0" rIns="0" bIns="0" rtlCol="0">
            <a:spAutoFit/>
          </a:bodyPr>
          <a:lstStyle/>
          <a:p>
            <a:pPr marL="213872">
              <a:lnSpc>
                <a:spcPts val="3592"/>
              </a:lnSpc>
            </a:pPr>
            <a:r>
              <a:rPr lang="ar-EG" sz="3158" dirty="0"/>
              <a:t>تحديث الســــــيناريو</a:t>
            </a:r>
          </a:p>
        </p:txBody>
      </p:sp>
      <p:sp>
        <p:nvSpPr>
          <p:cNvPr id="3" name="object 3"/>
          <p:cNvSpPr/>
          <p:nvPr/>
        </p:nvSpPr>
        <p:spPr>
          <a:xfrm>
            <a:off x="2451100" y="776460"/>
            <a:ext cx="8200725"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ar-EG" sz="1900" dirty="0">
                <a:solidFill>
                  <a:prstClr val="black"/>
                </a:solidFill>
                <a:latin typeface="Calibri"/>
              </a:rPr>
              <a:t>مع استقرار معدل الحالات في البلاد، يُعاد فتح المدارس للفصل الدراسي الجديد على نحو جزئي. ويشعر الطلاب والمدرسون وأولياء الأمور بالسعادة لإعادة فتح المدارس.</a:t>
            </a:r>
          </a:p>
          <a:p>
            <a:pPr defTabSz="802020"/>
            <a:endParaRPr lang="en-US" sz="1900" dirty="0">
              <a:solidFill>
                <a:prstClr val="black"/>
              </a:solidFill>
              <a:latin typeface="Calibri"/>
            </a:endParaRPr>
          </a:p>
          <a:p>
            <a:pPr marL="285750" indent="-285750" defTabSz="802020">
              <a:buFont typeface="Arial" panose="020B0604020202020204" pitchFamily="34" charset="0"/>
              <a:buChar char="•"/>
            </a:pPr>
            <a:r>
              <a:rPr lang="ar-EG" sz="1900" dirty="0">
                <a:solidFill>
                  <a:prstClr val="black"/>
                </a:solidFill>
                <a:latin typeface="Calibri"/>
              </a:rPr>
              <a:t>يمكن للطلاب استئناف دراستهم والتفاعل مع الأقران والأصدقاء.</a:t>
            </a:r>
          </a:p>
          <a:p>
            <a:pPr marL="285750" indent="-285750" defTabSz="802020">
              <a:buFont typeface="Arial" panose="020B0604020202020204" pitchFamily="34" charset="0"/>
              <a:buChar char="•"/>
            </a:pPr>
            <a:r>
              <a:rPr lang="ar-EG" sz="1900" dirty="0">
                <a:solidFill>
                  <a:prstClr val="black"/>
                </a:solidFill>
                <a:latin typeface="Calibri"/>
              </a:rPr>
              <a:t>يمكن للآباء والأمهات والمدرسين العودة إلى العمل.</a:t>
            </a:r>
          </a:p>
          <a:p>
            <a:pPr marL="285750" indent="-285750" defTabSz="802020">
              <a:buFont typeface="Arial" panose="020B0604020202020204" pitchFamily="34" charset="0"/>
              <a:buChar char="•"/>
            </a:pPr>
            <a:r>
              <a:rPr lang="ar-EG" sz="1900" dirty="0">
                <a:solidFill>
                  <a:prstClr val="black"/>
                </a:solidFill>
                <a:latin typeface="Calibri"/>
              </a:rPr>
              <a:t>سيكون لإعادة فتح المدارس أثر إيجابي على دخل الأسر المعيشية وعلى الاقتصاد.</a:t>
            </a:r>
          </a:p>
          <a:p>
            <a:pPr defTabSz="802020"/>
            <a:endParaRPr lang="en-US" sz="1900" dirty="0">
              <a:solidFill>
                <a:prstClr val="black"/>
              </a:solidFill>
              <a:latin typeface="Calibri"/>
            </a:endParaRPr>
          </a:p>
          <a:p>
            <a:pPr defTabSz="802020"/>
            <a:r>
              <a:rPr lang="ar-EG" sz="1900" dirty="0">
                <a:solidFill>
                  <a:prstClr val="black"/>
                </a:solidFill>
                <a:latin typeface="Calibri"/>
              </a:rPr>
              <a:t>وقد بدأ الفصل الدراسي الجديد منذ شهر واحد ويبدو من الواضح أن التحديات مازالت قائمة. فعلى مدى الأسابيع القليلة الماضية كان هناك ارتفاع حاد في عدد الحالات الناجمة عن إعادة فتح المدارس.</a:t>
            </a:r>
          </a:p>
          <a:p>
            <a:pPr defTabSz="802020"/>
            <a:endParaRPr lang="en-US" sz="1900" dirty="0">
              <a:solidFill>
                <a:prstClr val="black"/>
              </a:solidFill>
              <a:latin typeface="Calibri"/>
            </a:endParaRPr>
          </a:p>
          <a:p>
            <a:pPr marL="285750" indent="-285750" defTabSz="802020">
              <a:buFont typeface="Arial" panose="020B0604020202020204" pitchFamily="34" charset="0"/>
              <a:buChar char="•"/>
            </a:pPr>
            <a:r>
              <a:rPr lang="ar-EG" sz="1900" dirty="0">
                <a:solidFill>
                  <a:prstClr val="black"/>
                </a:solidFill>
                <a:latin typeface="Calibri"/>
              </a:rPr>
              <a:t>أفادت اثنتا عشرة مدرسة على نطاق البلاد (في مناطق جغرافية منفصلة) عن فاشيات المرض وأُعيد الطلاب إلى منازلهم. وأُغلقت خمس من هذه المدارس من قِبل مديريها. وفرضت المدارس الأخرى قيوداً وطالبت الطلاب المصابين بأعراض بالبقاء في المنزل. وحتى الآن لم يتضح وجود أي صلة بين المدارس.</a:t>
            </a:r>
          </a:p>
          <a:p>
            <a:pPr marL="285750" indent="-285750" defTabSz="802020">
              <a:buFont typeface="Arial" panose="020B0604020202020204" pitchFamily="34" charset="0"/>
              <a:buChar char="•"/>
            </a:pPr>
            <a:r>
              <a:rPr lang="ar-EG" sz="1900" dirty="0">
                <a:solidFill>
                  <a:prstClr val="black"/>
                </a:solidFill>
                <a:latin typeface="Calibri"/>
              </a:rPr>
              <a:t>وتسببت إحدى المدارس الداخلية في فاشية محلية ولكنها تنفي وجود أي حالات. وتعود دوافع إدارة المدرسة في الغالب إلى اعتبارات اقتصادية، حيث يشكل التلاميذ الملتحقون بالقسم الداخلي مصدراً مهماً للدخل في المدارس المستقلة.</a:t>
            </a:r>
          </a:p>
          <a:p>
            <a:pPr marL="285750" indent="-285750" defTabSz="802020">
              <a:buFont typeface="Arial" panose="020B0604020202020204" pitchFamily="34" charset="0"/>
              <a:buChar char="•"/>
            </a:pPr>
            <a:r>
              <a:rPr lang="ar-EG" sz="1900" dirty="0">
                <a:solidFill>
                  <a:prstClr val="black"/>
                </a:solidFill>
                <a:latin typeface="Calibri"/>
              </a:rPr>
              <a:t>وأفادت شركة لتنظيف وتوريد الأغذية تقدم خدماتها إلى مجموعة من المدارس والمرافق الأخرى بما في ذلك المكاتب التجارية ومرافق رعاية المسنين، بأن عدداً من موظفيها قد أسفرت اختباراتهم عن نتيجة إيجابية لكوفيد-19، ويحتمل أن يكون ذلك نتيجة لمخالطتهم لموظفي أو طلاب إحدى المدارس المتضررة.</a:t>
            </a:r>
          </a:p>
          <a:p>
            <a:pPr marL="285750" indent="-285750" defTabSz="802020">
              <a:buFont typeface="Arial" panose="020B0604020202020204" pitchFamily="34" charset="0"/>
              <a:buChar char="•"/>
            </a:pPr>
            <a:r>
              <a:rPr lang="ar-EG" sz="1900" dirty="0">
                <a:solidFill>
                  <a:prstClr val="black"/>
                </a:solidFill>
                <a:latin typeface="Calibri"/>
              </a:rPr>
              <a:t>وتقترح مجموعة من المدارس في المنطقة إعادة الأحداث الرياضية التي تقام بين المدارس، في الرياضات التي تُجرى في الهواء الطلق ولا تستدعي ملامسة الآخرين.</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8242299" y="147705"/>
            <a:ext cx="2214619" cy="392343"/>
          </a:xfrm>
          <a:prstGeom prst="rect">
            <a:avLst/>
          </a:prstGeom>
          <a:solidFill>
            <a:srgbClr val="D86422"/>
          </a:solidFill>
        </p:spPr>
        <p:txBody>
          <a:bodyPr vert="horz" wrap="square" lIns="0" tIns="118630" rIns="0" bIns="0" rtlCol="0">
            <a:spAutoFit/>
          </a:bodyPr>
          <a:lstStyle/>
          <a:p>
            <a:pPr marL="119063" defTabSz="802020">
              <a:spcBef>
                <a:spcPts val="934"/>
              </a:spcBef>
              <a:defRPr/>
            </a:pPr>
            <a:r>
              <a:rPr lang="ar-EG" sz="1754" b="1" dirty="0">
                <a:solidFill>
                  <a:srgbClr val="FFFFFF"/>
                </a:solidFill>
                <a:latin typeface="Arial Black"/>
                <a:cs typeface="Arial Black"/>
              </a:rPr>
              <a:t>محاكاة فقط</a:t>
            </a: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الصفحة </a:t>
            </a:r>
            <a:fld id="{81D60167-4931-47E6-BA6A-407CBD079E47}" type="slidenum">
              <a:rPr dirty="0">
                <a:solidFill>
                  <a:prstClr val="white"/>
                </a:solidFill>
              </a:rPr>
              <a:pPr marL="11139" defTabSz="802020">
                <a:lnSpc>
                  <a:spcPts val="1250"/>
                </a:lnSpc>
                <a:defRPr/>
              </a:pPr>
              <a:t>22</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عملية المحاكاة</a:t>
            </a: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575" y="2200667"/>
            <a:ext cx="2328879" cy="3493319"/>
          </a:xfrm>
          <a:prstGeom prst="rect">
            <a:avLst/>
          </a:prstGeom>
        </p:spPr>
      </p:pic>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532495" y="441004"/>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12" name="object 12"/>
          <p:cNvSpPr txBox="1"/>
          <p:nvPr/>
        </p:nvSpPr>
        <p:spPr>
          <a:xfrm>
            <a:off x="1022961" y="644905"/>
            <a:ext cx="1017544" cy="335183"/>
          </a:xfrm>
          <a:prstGeom prst="rect">
            <a:avLst/>
          </a:prstGeom>
        </p:spPr>
        <p:txBody>
          <a:bodyPr vert="horz" wrap="square" lIns="0" tIns="11139" rIns="0" bIns="0" rtlCol="0">
            <a:spAutoFit/>
          </a:bodyPr>
          <a:lstStyle/>
          <a:p>
            <a:pPr marL="11139" defTabSz="802020">
              <a:spcBef>
                <a:spcPts val="88"/>
              </a:spcBef>
              <a:defRPr/>
            </a:pPr>
            <a:r>
              <a:rPr lang="ar-EG" sz="2105" b="1" dirty="0">
                <a:solidFill>
                  <a:srgbClr val="0070C0"/>
                </a:solidFill>
                <a:latin typeface="Arial"/>
                <a:cs typeface="Arial"/>
              </a:rPr>
              <a:t>30 دقيقة</a:t>
            </a: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الصفحة </a:t>
            </a:r>
            <a:fld id="{81D60167-4931-47E6-BA6A-407CBD079E47}" type="slidenum">
              <a:rPr dirty="0">
                <a:solidFill>
                  <a:prstClr val="white"/>
                </a:solidFill>
              </a:rPr>
              <a:pPr marL="11139" defTabSz="802020">
                <a:lnSpc>
                  <a:spcPts val="1250"/>
                </a:lnSpc>
                <a:defRPr/>
              </a:pPr>
              <a:t>23</a:t>
            </a:fld>
            <a:endParaRPr dirty="0">
              <a:solidFill>
                <a:prstClr val="white"/>
              </a:solidFill>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ar-EG">
                <a:solidFill>
                  <a:prstClr val="white"/>
                </a:solidFill>
              </a:rPr>
              <a:t>عملية المحاكاة</a:t>
            </a:r>
          </a:p>
        </p:txBody>
      </p:sp>
      <p:sp>
        <p:nvSpPr>
          <p:cNvPr id="15" name="object 15"/>
          <p:cNvSpPr txBox="1"/>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lang="ar-EG" sz="1053" b="1">
                <a:solidFill>
                  <a:srgbClr val="FFFFFF"/>
                </a:solidFill>
                <a:latin typeface="Arial"/>
                <a:cs typeface="Arial"/>
              </a:rPr>
              <a:t>كوفيد-19</a:t>
            </a:r>
          </a:p>
        </p:txBody>
      </p:sp>
      <p:sp>
        <p:nvSpPr>
          <p:cNvPr id="17" name="object 2">
            <a:extLst>
              <a:ext uri="{FF2B5EF4-FFF2-40B4-BE49-F238E27FC236}">
                <a16:creationId xmlns:a16="http://schemas.microsoft.com/office/drawing/2014/main" id="{9E799596-8B5B-4C4F-AE26-D6BA89787DDA}"/>
              </a:ext>
            </a:extLst>
          </p:cNvPr>
          <p:cNvSpPr txBox="1">
            <a:spLocks/>
          </p:cNvSpPr>
          <p:nvPr/>
        </p:nvSpPr>
        <p:spPr>
          <a:xfrm>
            <a:off x="407442" y="76707"/>
            <a:ext cx="9991980"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ar-EG" sz="3600" dirty="0">
                <a:solidFill>
                  <a:prstClr val="white"/>
                </a:solidFill>
              </a:rPr>
              <a:t>الجلســــــــــة 4</a:t>
            </a:r>
          </a:p>
        </p:txBody>
      </p:sp>
      <p:sp>
        <p:nvSpPr>
          <p:cNvPr id="19" name="TextBox 18">
            <a:extLst>
              <a:ext uri="{FF2B5EF4-FFF2-40B4-BE49-F238E27FC236}">
                <a16:creationId xmlns:a16="http://schemas.microsoft.com/office/drawing/2014/main" id="{956DF06B-D167-4ECF-B3CF-A1A9064D61E8}"/>
              </a:ext>
            </a:extLst>
          </p:cNvPr>
          <p:cNvSpPr txBox="1"/>
          <p:nvPr/>
        </p:nvSpPr>
        <p:spPr>
          <a:xfrm>
            <a:off x="0" y="633498"/>
            <a:ext cx="10528300" cy="6685741"/>
          </a:xfrm>
          <a:prstGeom prst="rect">
            <a:avLst/>
          </a:prstGeom>
          <a:noFill/>
        </p:spPr>
        <p:txBody>
          <a:bodyPr wrap="square">
            <a:spAutoFit/>
          </a:bodyPr>
          <a:lstStyle/>
          <a:p>
            <a:pPr marL="8890" marR="0" algn="r" rtl="1">
              <a:lnSpc>
                <a:spcPct val="107000"/>
              </a:lnSpc>
              <a:spcBef>
                <a:spcPts val="100"/>
              </a:spcBef>
              <a:spcAft>
                <a:spcPts val="0"/>
              </a:spcAft>
            </a:pPr>
            <a:r>
              <a:rPr lang="ar-EG" sz="1800" kern="1200" dirty="0">
                <a:solidFill>
                  <a:srgbClr val="231F20"/>
                </a:solidFill>
                <a:effectLst/>
                <a:latin typeface="Roboto"/>
                <a:ea typeface="Times New Roman" panose="02020603050405020304" pitchFamily="18" charset="0"/>
                <a:cs typeface="Arial" panose="020B0604020202020204" pitchFamily="34" charset="0"/>
              </a:rPr>
              <a:t>ناقش ما يلي وقدم النصائح:</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225425" marR="0" lvl="0" indent="-225425" algn="r" rtl="1">
              <a:lnSpc>
                <a:spcPct val="107000"/>
              </a:lnSpc>
              <a:spcBef>
                <a:spcPts val="600"/>
              </a:spcBef>
              <a:spcAft>
                <a:spcPts val="0"/>
              </a:spcAft>
              <a:buFont typeface="Arial" panose="020B0604020202020204" pitchFamily="34" charset="0"/>
              <a:buChar char="•"/>
              <a:tabLst>
                <a:tab pos="241300" algn="l"/>
                <a:tab pos="4572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وضح السياسات والموارد التي وُضعت لإدارة تدابير الصحة العامة والتدابير الاجتماعية في المدارس. كيف تكافح هذه السياسات والموارد انتقال المرض في المدارس؟ هل هناك اختلاف في السياسات بين المدارس أو على مستوى الدولة والمقاطعات وعلى المستوى المحلي؟</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ما هي السياسات الخاصة بالموظفين المعرضين لمخاطر المرض الوخيم (فئات الأشخاص الأكبر سناً، والأشخاص المصابون بحالات أساسية)؟</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ما هي السياسة الخاصة بالأطفال المصابين بحالات أساسية أو ذوي الاحتياجات الخاصة؟</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هل هناك سياسات قائمة بشأن سلامة المدرسين والموظفين وعافيتهم؟ هل المدارس مجهزة جيداً لتدابير الوقاية من المرض ومكافحته؟</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هل يمكن للموظفين وأولياء الأمور والمجتمعات المحلية العمل معاً على وضع الإرشادات المحلية الخاصة بالمدارس؟</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هل هناك خطط للطوارئ لمواجهة أضرار تعطل الدراسة الواقعة على الأطفال الأسرع تأثراً؟</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569913" marR="0" lvl="1" indent="-225425" algn="r" rtl="1">
              <a:lnSpc>
                <a:spcPct val="107000"/>
              </a:lnSpc>
              <a:spcBef>
                <a:spcPts val="0"/>
              </a:spcBef>
              <a:spcAft>
                <a:spcPts val="0"/>
              </a:spcAft>
              <a:buFont typeface="Times New Roman" panose="02020603050405020304" pitchFamily="18" charset="0"/>
              <a:buChar char="•"/>
              <a:tabLst>
                <a:tab pos="241300" algn="l"/>
                <a:tab pos="9144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ما هي السياسة التي ستُتّبع في حال اكتشاف فاشية في إحدى المدارس أو مجموعات المدارس؟</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225425" marR="0" lvl="0" indent="-225425" algn="r" rtl="1">
              <a:lnSpc>
                <a:spcPct val="107000"/>
              </a:lnSpc>
              <a:spcBef>
                <a:spcPts val="600"/>
              </a:spcBef>
              <a:spcAft>
                <a:spcPts val="0"/>
              </a:spcAft>
              <a:buFont typeface="Arial" panose="020B0604020202020204" pitchFamily="34" charset="0"/>
              <a:buChar char="•"/>
              <a:tabLst>
                <a:tab pos="241300" algn="l"/>
                <a:tab pos="4572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ما هي تدابير الوقاية من المرض ومكافحته التي اتُخذت في المدارس لإبقاء المدارس مفتوحة؟</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569913" lvl="1" indent="-225425">
              <a:lnSpc>
                <a:spcPct val="107000"/>
              </a:lnSpc>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هل حُددت الممارسات الخاصة بالنظافة الصحية ونظافة البيئة، وإذا كانت قد حُددت فما هي؟</a:t>
            </a:r>
            <a:endParaRPr lang="en-US" dirty="0">
              <a:solidFill>
                <a:srgbClr val="231F20"/>
              </a:solidFill>
              <a:latin typeface="Roboto"/>
              <a:cs typeface="Arial" panose="020B0604020202020204" pitchFamily="34" charset="0"/>
            </a:endParaRPr>
          </a:p>
          <a:p>
            <a:pPr marL="569913" lvl="1" indent="-225425">
              <a:lnSpc>
                <a:spcPct val="107000"/>
              </a:lnSpc>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كيف يجري الترتيب لفحص المرضى من الطلاب والمعلمين وسائر موظفي المدارس وتزويدهم بالتدبير العلاجي؟</a:t>
            </a:r>
            <a:endParaRPr lang="en-US" dirty="0">
              <a:solidFill>
                <a:srgbClr val="231F20"/>
              </a:solidFill>
              <a:latin typeface="Roboto"/>
              <a:cs typeface="Arial" panose="020B0604020202020204" pitchFamily="34" charset="0"/>
            </a:endParaRPr>
          </a:p>
          <a:p>
            <a:pPr marL="569913" lvl="1" indent="-225425">
              <a:lnSpc>
                <a:spcPct val="107000"/>
              </a:lnSpc>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هل وُضعت نُظم التهوية الإضافية؟</a:t>
            </a:r>
            <a:endParaRPr lang="en-US" dirty="0">
              <a:solidFill>
                <a:srgbClr val="231F20"/>
              </a:solidFill>
              <a:latin typeface="Roboto"/>
              <a:cs typeface="Arial" panose="020B0604020202020204" pitchFamily="34" charset="0"/>
            </a:endParaRPr>
          </a:p>
          <a:p>
            <a:pPr marL="569913" lvl="1" indent="-225425">
              <a:lnSpc>
                <a:spcPct val="107000"/>
              </a:lnSpc>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ه</a:t>
            </a:r>
            <a:r>
              <a:rPr lang="ar-EG" sz="1800" kern="1200" dirty="0">
                <a:solidFill>
                  <a:srgbClr val="231F20"/>
                </a:solidFill>
                <a:effectLst/>
                <a:latin typeface="Roboto"/>
                <a:ea typeface="Times New Roman" panose="02020603050405020304" pitchFamily="18" charset="0"/>
                <a:cs typeface="Arial" panose="020B0604020202020204" pitchFamily="34" charset="0"/>
              </a:rPr>
              <a:t>ل اتُخذت تدابير أخرى تتعلق بالمدارس (مثل الحد من تنقل الطلاب بين الفصول)؟</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166688" marR="0" lvl="0" indent="-166688" algn="r" rtl="1">
              <a:lnSpc>
                <a:spcPct val="107000"/>
              </a:lnSpc>
              <a:spcBef>
                <a:spcPts val="600"/>
              </a:spcBef>
              <a:spcAft>
                <a:spcPts val="0"/>
              </a:spcAft>
              <a:buFont typeface="Arial" panose="020B0604020202020204" pitchFamily="34" charset="0"/>
              <a:buChar char="•"/>
              <a:tabLst>
                <a:tab pos="225425" algn="l"/>
                <a:tab pos="4572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هل وُضعت استراتيجيات التباعد البدني و/أو استعمال الكمامات و/أو الدراسة عن بعد؟</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569913" marR="0" lvl="1" indent="-225425">
              <a:lnSpc>
                <a:spcPct val="107000"/>
              </a:lnSpc>
              <a:spcBef>
                <a:spcPts val="0"/>
              </a:spcBef>
              <a:spcAft>
                <a:spcPts val="0"/>
              </a:spcAft>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وضح تدابير التباعد البدني في المدارس.</a:t>
            </a:r>
            <a:endParaRPr lang="en-US" dirty="0">
              <a:solidFill>
                <a:srgbClr val="231F20"/>
              </a:solidFill>
              <a:latin typeface="Roboto"/>
              <a:cs typeface="Arial" panose="020B0604020202020204" pitchFamily="34" charset="0"/>
            </a:endParaRPr>
          </a:p>
          <a:p>
            <a:pPr marL="569913" marR="0" lvl="1" indent="-225425">
              <a:lnSpc>
                <a:spcPct val="107000"/>
              </a:lnSpc>
              <a:spcBef>
                <a:spcPts val="0"/>
              </a:spcBef>
              <a:spcAft>
                <a:spcPts val="0"/>
              </a:spcAft>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هل هناك سياسة وطنية وُضعت بشأن استعمال الكمامات في المدارس أم أن القرار متروك لكل مدرسة؟  </a:t>
            </a:r>
            <a:endParaRPr lang="en-US" dirty="0">
              <a:solidFill>
                <a:srgbClr val="231F20"/>
              </a:solidFill>
              <a:latin typeface="Roboto"/>
              <a:cs typeface="Arial" panose="020B0604020202020204" pitchFamily="34" charset="0"/>
            </a:endParaRPr>
          </a:p>
          <a:p>
            <a:pPr marL="569913" marR="0" lvl="1" indent="-225425">
              <a:lnSpc>
                <a:spcPct val="107000"/>
              </a:lnSpc>
              <a:spcBef>
                <a:spcPts val="0"/>
              </a:spcBef>
              <a:spcAft>
                <a:spcPts val="0"/>
              </a:spcAft>
              <a:buFont typeface="Times New Roman" panose="02020603050405020304" pitchFamily="18" charset="0"/>
              <a:buChar char="•"/>
              <a:tabLst>
                <a:tab pos="241300" algn="l"/>
                <a:tab pos="914400" algn="l"/>
              </a:tabLst>
            </a:pPr>
            <a:r>
              <a:rPr lang="ar-EG" dirty="0">
                <a:solidFill>
                  <a:srgbClr val="231F20"/>
                </a:solidFill>
                <a:latin typeface="Roboto"/>
                <a:cs typeface="Arial" panose="020B0604020202020204" pitchFamily="34" charset="0"/>
              </a:rPr>
              <a:t>وضح </a:t>
            </a:r>
            <a:r>
              <a:rPr lang="ar-EG" sz="1800" kern="1200" dirty="0">
                <a:solidFill>
                  <a:srgbClr val="231F20"/>
                </a:solidFill>
                <a:effectLst/>
                <a:latin typeface="Roboto"/>
                <a:ea typeface="Times New Roman" panose="02020603050405020304" pitchFamily="18" charset="0"/>
                <a:cs typeface="Arial" panose="020B0604020202020204" pitchFamily="34" charset="0"/>
              </a:rPr>
              <a:t>تدابير الدراسة عن بعد والتعلم عن بعد التي اتُخذت.</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225425" marR="0" lvl="0" indent="-225425" algn="r" rtl="1">
              <a:lnSpc>
                <a:spcPct val="107000"/>
              </a:lnSpc>
              <a:spcBef>
                <a:spcPts val="600"/>
              </a:spcBef>
              <a:spcAft>
                <a:spcPts val="0"/>
              </a:spcAft>
              <a:buFont typeface="Arial" panose="020B0604020202020204" pitchFamily="34" charset="0"/>
              <a:buChar char="•"/>
              <a:tabLst>
                <a:tab pos="225425" algn="l"/>
                <a:tab pos="2413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ما هي استراتيجيات التواصل التي وُضعت لإعلام أولياء الأمور والطلاب والمعلمين؟</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6688" marR="0" lvl="0" indent="-166688" algn="r" rtl="1">
              <a:lnSpc>
                <a:spcPct val="107000"/>
              </a:lnSpc>
              <a:spcBef>
                <a:spcPts val="600"/>
              </a:spcBef>
              <a:spcAft>
                <a:spcPts val="0"/>
              </a:spcAft>
              <a:buFont typeface="Arial" panose="020B0604020202020204" pitchFamily="34" charset="0"/>
              <a:buChar char="•"/>
              <a:tabLst>
                <a:tab pos="457200" algn="l"/>
              </a:tabLst>
            </a:pPr>
            <a:r>
              <a:rPr lang="ar-EG" sz="1800" kern="1200" dirty="0">
                <a:solidFill>
                  <a:srgbClr val="231F20"/>
                </a:solidFill>
                <a:effectLst/>
                <a:latin typeface="Roboto"/>
                <a:ea typeface="Times New Roman" panose="02020603050405020304" pitchFamily="18" charset="0"/>
                <a:cs typeface="Arial" panose="020B0604020202020204" pitchFamily="34" charset="0"/>
              </a:rPr>
              <a:t> كيف يجري رصد آثار تلك التدابير بعد إعادة فتح المدارس (جزئياً) والإبلاغ بشأنها واستخدامها في مواصلة صنع القرار؟</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505267"/>
          </a:xfrm>
          <a:prstGeom prst="rect">
            <a:avLst/>
          </a:prstGeom>
        </p:spPr>
        <p:txBody>
          <a:bodyPr vert="horz" wrap="square" lIns="0" tIns="12700" rIns="0" bIns="0" rtlCol="0">
            <a:spAutoFit/>
          </a:bodyPr>
          <a:lstStyle/>
          <a:p>
            <a:pPr marL="12700" algn="ctr">
              <a:lnSpc>
                <a:spcPct val="100000"/>
              </a:lnSpc>
              <a:spcBef>
                <a:spcPts val="100"/>
              </a:spcBef>
            </a:pPr>
            <a:r>
              <a:rPr lang="ar-BH" sz="3200" dirty="0">
                <a:solidFill>
                  <a:srgbClr val="D2232A"/>
                </a:solidFill>
                <a:latin typeface="Roboto-Medium"/>
                <a:cs typeface="Roboto-Medium"/>
              </a:rPr>
              <a:t>تمرين</a:t>
            </a:r>
            <a:r>
              <a:rPr lang="ar-EG" sz="3200" dirty="0">
                <a:solidFill>
                  <a:srgbClr val="D2232A"/>
                </a:solidFill>
                <a:latin typeface="Roboto-Medium"/>
                <a:cs typeface="Roboto-Medium"/>
              </a:rPr>
              <a:t> محـــــاكاة</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6969059" y="3836091"/>
            <a:ext cx="3242945" cy="1311256"/>
          </a:xfrm>
          <a:prstGeom prst="rect">
            <a:avLst/>
          </a:prstGeom>
        </p:spPr>
        <p:txBody>
          <a:bodyPr vert="horz" wrap="square" lIns="0" tIns="66675" rIns="0" bIns="0" rtlCol="0">
            <a:spAutoFit/>
          </a:bodyPr>
          <a:lstStyle/>
          <a:p>
            <a:pPr marL="12700">
              <a:lnSpc>
                <a:spcPct val="100000"/>
              </a:lnSpc>
              <a:spcBef>
                <a:spcPts val="525"/>
              </a:spcBef>
            </a:pPr>
            <a:r>
              <a:rPr lang="ar-EG" sz="4800" b="1" dirty="0">
                <a:latin typeface="Roboto-Medium"/>
                <a:cs typeface="Roboto-Medium"/>
              </a:rPr>
              <a:t>الجزء الخـــامس</a:t>
            </a:r>
          </a:p>
          <a:p>
            <a:pPr marL="12700" marR="325755">
              <a:spcBef>
                <a:spcPts val="135"/>
              </a:spcBef>
            </a:pPr>
            <a:r>
              <a:rPr lang="ar-EG" sz="3200" b="1" dirty="0">
                <a:latin typeface="Roboto-Medium"/>
                <a:cs typeface="Roboto-Medium"/>
              </a:rPr>
              <a:t>إدارة أماكن العمل</a:t>
            </a:r>
          </a:p>
        </p:txBody>
      </p:sp>
      <p:sp>
        <p:nvSpPr>
          <p:cNvPr id="8" name="object 8"/>
          <p:cNvSpPr/>
          <p:nvPr/>
        </p:nvSpPr>
        <p:spPr>
          <a:xfrm>
            <a:off x="1003300" y="1803400"/>
            <a:ext cx="5486400" cy="409243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10" name="Picture 9">
            <a:extLst>
              <a:ext uri="{FF2B5EF4-FFF2-40B4-BE49-F238E27FC236}">
                <a16:creationId xmlns:a16="http://schemas.microsoft.com/office/drawing/2014/main" id="{D902B0DF-D4AD-43CE-B5E0-4E56C085F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77" y="6336410"/>
            <a:ext cx="2381250" cy="857250"/>
          </a:xfrm>
          <a:prstGeom prst="rect">
            <a:avLst/>
          </a:prstGeom>
        </p:spPr>
      </p:pic>
      <p:sp>
        <p:nvSpPr>
          <p:cNvPr id="13" name="object 9">
            <a:extLst>
              <a:ext uri="{FF2B5EF4-FFF2-40B4-BE49-F238E27FC236}">
                <a16:creationId xmlns:a16="http://schemas.microsoft.com/office/drawing/2014/main" id="{C2D6FE21-58B5-4529-94E8-41826E2FBF40}"/>
              </a:ext>
            </a:extLst>
          </p:cNvPr>
          <p:cNvSpPr txBox="1"/>
          <p:nvPr/>
        </p:nvSpPr>
        <p:spPr>
          <a:xfrm>
            <a:off x="8928100" y="6271979"/>
            <a:ext cx="1104227" cy="874598"/>
          </a:xfrm>
          <a:prstGeom prst="rect">
            <a:avLst/>
          </a:prstGeom>
        </p:spPr>
        <p:txBody>
          <a:bodyPr vert="horz" wrap="square" lIns="0" tIns="12700" rIns="0" bIns="0" rtlCol="0">
            <a:spAutoFit/>
          </a:bodyPr>
          <a:lstStyle/>
          <a:p>
            <a:pPr marL="12700">
              <a:lnSpc>
                <a:spcPct val="100000"/>
              </a:lnSpc>
              <a:spcBef>
                <a:spcPts val="100"/>
              </a:spcBef>
            </a:pPr>
            <a:r>
              <a:rPr lang="ar-EG" sz="1200" b="1" dirty="0">
                <a:solidFill>
                  <a:srgbClr val="1E7EB8"/>
                </a:solidFill>
                <a:latin typeface="Arial"/>
                <a:cs typeface="Arial"/>
              </a:rPr>
              <a:t>برنامج</a:t>
            </a:r>
            <a:r>
              <a:rPr lang="ar-EG" sz="2000" b="1" dirty="0">
                <a:solidFill>
                  <a:srgbClr val="1E7EB8"/>
                </a:solidFill>
                <a:latin typeface="Arial"/>
                <a:cs typeface="Arial"/>
              </a:rPr>
              <a:t> </a:t>
            </a:r>
            <a:r>
              <a:rPr lang="ar-EG" sz="2400" b="1" dirty="0">
                <a:solidFill>
                  <a:srgbClr val="1E7EB8"/>
                </a:solidFill>
                <a:latin typeface="Arial"/>
                <a:cs typeface="Arial"/>
              </a:rPr>
              <a:t>الطوارئ</a:t>
            </a:r>
            <a:r>
              <a:rPr lang="ar-EG" sz="2000" b="1" dirty="0">
                <a:solidFill>
                  <a:srgbClr val="1E7EB8"/>
                </a:solidFill>
                <a:latin typeface="Arial"/>
                <a:cs typeface="Arial"/>
              </a:rPr>
              <a:t> </a:t>
            </a:r>
            <a:r>
              <a:rPr lang="ar-EG" sz="1200" b="1" dirty="0">
                <a:solidFill>
                  <a:srgbClr val="1E7EB8"/>
                </a:solidFill>
                <a:latin typeface="Arial"/>
                <a:cs typeface="Arial"/>
              </a:rPr>
              <a:t>الصحية</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1334" y="101401"/>
            <a:ext cx="6198586" cy="505267"/>
          </a:xfrm>
          <a:prstGeom prst="rect">
            <a:avLst/>
          </a:prstGeom>
        </p:spPr>
        <p:txBody>
          <a:bodyPr vert="horz" wrap="square" lIns="0" tIns="12700" rIns="0" bIns="0" rtlCol="0">
            <a:spAutoFit/>
          </a:bodyPr>
          <a:lstStyle/>
          <a:p>
            <a:pPr marL="12700">
              <a:lnSpc>
                <a:spcPct val="100000"/>
              </a:lnSpc>
              <a:spcBef>
                <a:spcPts val="100"/>
              </a:spcBef>
            </a:pPr>
            <a:r>
              <a:rPr lang="ar-EG" sz="3200" dirty="0"/>
              <a:t>تحديث الســـــــــيناريو</a:t>
            </a:r>
          </a:p>
        </p:txBody>
      </p:sp>
      <p:grpSp>
        <p:nvGrpSpPr>
          <p:cNvPr id="4" name="object 4"/>
          <p:cNvGrpSpPr/>
          <p:nvPr/>
        </p:nvGrpSpPr>
        <p:grpSpPr>
          <a:xfrm>
            <a:off x="6589074" y="83542"/>
            <a:ext cx="3949065" cy="556260"/>
            <a:chOff x="6508158" y="91071"/>
            <a:chExt cx="3949065" cy="556260"/>
          </a:xfrm>
        </p:grpSpPr>
        <p:sp>
          <p:nvSpPr>
            <p:cNvPr id="5" name="object 5"/>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7" name="object 7"/>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9" name="object 9"/>
          <p:cNvSpPr txBox="1"/>
          <p:nvPr/>
        </p:nvSpPr>
        <p:spPr>
          <a:xfrm>
            <a:off x="8089899" y="225043"/>
            <a:ext cx="2202167" cy="289823"/>
          </a:xfrm>
          <a:prstGeom prst="rect">
            <a:avLst/>
          </a:prstGeom>
        </p:spPr>
        <p:txBody>
          <a:bodyPr vert="horz" wrap="square" lIns="0" tIns="12700" rIns="0" bIns="0" rtlCol="0">
            <a:spAutoFit/>
          </a:bodyPr>
          <a:lstStyle/>
          <a:p>
            <a:pPr marL="12700">
              <a:lnSpc>
                <a:spcPct val="100000"/>
              </a:lnSpc>
              <a:spcBef>
                <a:spcPts val="100"/>
              </a:spcBef>
            </a:pPr>
            <a:r>
              <a:rPr lang="ar-EG" sz="1800" b="1" dirty="0">
                <a:solidFill>
                  <a:srgbClr val="FFFFFF"/>
                </a:solidFill>
                <a:latin typeface="Arial Black"/>
                <a:cs typeface="Arial Black"/>
              </a:rPr>
              <a:t>محاكاة فقط</a:t>
            </a:r>
          </a:p>
        </p:txBody>
      </p:sp>
      <p:sp>
        <p:nvSpPr>
          <p:cNvPr id="11" name="object 11"/>
          <p:cNvSpPr/>
          <p:nvPr/>
        </p:nvSpPr>
        <p:spPr>
          <a:xfrm>
            <a:off x="7890958" y="1756911"/>
            <a:ext cx="2703192" cy="4055375"/>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sldNum" sz="quarter" idx="7"/>
          </p:nvPr>
        </p:nvSpPr>
        <p:spPr>
          <a:xfrm>
            <a:off x="9232900" y="7304049"/>
            <a:ext cx="1305239" cy="166712"/>
          </a:xfrm>
          <a:prstGeom prst="rect">
            <a:avLst/>
          </a:prstGeom>
        </p:spPr>
        <p:txBody>
          <a:bodyPr vert="horz" wrap="square" lIns="0" tIns="0" rIns="0" bIns="0" rtlCol="0">
            <a:spAutoFit/>
          </a:bodyPr>
          <a:lstStyle/>
          <a:p>
            <a:pPr marL="12700">
              <a:lnSpc>
                <a:spcPts val="1315"/>
              </a:lnSpc>
            </a:pPr>
            <a:r>
              <a:rPr lang="ar-EG" dirty="0"/>
              <a:t>الصفحة </a:t>
            </a:r>
            <a:fld id="{81D60167-4931-47E6-BA6A-407CBD079E47}" type="slidenum">
              <a:rPr dirty="0"/>
              <a:t>25</a:t>
            </a:fld>
            <a:endParaRPr dirty="0"/>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14" name="object 3">
            <a:extLst>
              <a:ext uri="{FF2B5EF4-FFF2-40B4-BE49-F238E27FC236}">
                <a16:creationId xmlns:a16="http://schemas.microsoft.com/office/drawing/2014/main" id="{6E1108B2-6E22-422D-898D-6C3FD4EA29B8}"/>
              </a:ext>
            </a:extLst>
          </p:cNvPr>
          <p:cNvSpPr/>
          <p:nvPr/>
        </p:nvSpPr>
        <p:spPr>
          <a:xfrm>
            <a:off x="42838" y="657457"/>
            <a:ext cx="7848120" cy="6556143"/>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15" name="object 5">
            <a:extLst>
              <a:ext uri="{FF2B5EF4-FFF2-40B4-BE49-F238E27FC236}">
                <a16:creationId xmlns:a16="http://schemas.microsoft.com/office/drawing/2014/main" id="{FACEFF8A-832C-4A15-A4D2-39646F41CC1D}"/>
              </a:ext>
            </a:extLst>
          </p:cNvPr>
          <p:cNvSpPr txBox="1"/>
          <p:nvPr/>
        </p:nvSpPr>
        <p:spPr>
          <a:xfrm>
            <a:off x="65580" y="751421"/>
            <a:ext cx="7782540" cy="6463308"/>
          </a:xfrm>
          <a:prstGeom prst="rect">
            <a:avLst/>
          </a:prstGeom>
        </p:spPr>
        <p:txBody>
          <a:bodyPr vert="horz" wrap="square" lIns="0" tIns="12700" rIns="0" bIns="0" rtlCol="0">
            <a:spAutoFit/>
          </a:bodyPr>
          <a:lstStyle/>
          <a:p>
            <a:pPr marL="241300" indent="-228600">
              <a:lnSpc>
                <a:spcPct val="100000"/>
              </a:lnSpc>
              <a:spcBef>
                <a:spcPts val="100"/>
              </a:spcBef>
              <a:buChar char="•"/>
              <a:tabLst>
                <a:tab pos="240665" algn="l"/>
                <a:tab pos="241300" algn="l"/>
              </a:tabLst>
            </a:pPr>
            <a:r>
              <a:rPr lang="ar-EG" sz="2000" dirty="0">
                <a:solidFill>
                  <a:prstClr val="black"/>
                </a:solidFill>
                <a:latin typeface="Calibri"/>
              </a:rPr>
              <a:t>مع تراجع كثافة انتقال المرض، بدأت البلدان في إعادة فتح أماكن العمل تدريجياً لأسباب اقتصادية واجتماعية.</a:t>
            </a:r>
          </a:p>
          <a:p>
            <a:pPr marL="241300" marR="5080" indent="-228600">
              <a:lnSpc>
                <a:spcPct val="100000"/>
              </a:lnSpc>
              <a:spcBef>
                <a:spcPts val="1440"/>
              </a:spcBef>
              <a:buChar char="•"/>
              <a:tabLst>
                <a:tab pos="240665" algn="l"/>
                <a:tab pos="241300" algn="l"/>
              </a:tabLst>
            </a:pPr>
            <a:r>
              <a:rPr lang="ar-EG" sz="2000" dirty="0">
                <a:solidFill>
                  <a:prstClr val="black"/>
                </a:solidFill>
                <a:latin typeface="Calibri"/>
              </a:rPr>
              <a:t>ويرغب أصحاب الأعمال التجارية في عودة الأشخاص إلى مركز المدينة لأن اقتصاد الإقليم يتمحور حولهم وكذلك الأعمال الخدمية مثل المطاعم والبارات والمقاهي ومتاجر البيع بالتجزئة.</a:t>
            </a:r>
          </a:p>
          <a:p>
            <a:pPr marL="241300" marR="5080" indent="-228600">
              <a:lnSpc>
                <a:spcPct val="100000"/>
              </a:lnSpc>
              <a:spcBef>
                <a:spcPts val="1440"/>
              </a:spcBef>
              <a:buChar char="•"/>
              <a:tabLst>
                <a:tab pos="240665" algn="l"/>
                <a:tab pos="241300" algn="l"/>
              </a:tabLst>
            </a:pPr>
            <a:r>
              <a:rPr lang="ar-EG" sz="2000" dirty="0">
                <a:solidFill>
                  <a:prstClr val="black"/>
                </a:solidFill>
                <a:latin typeface="Calibri"/>
              </a:rPr>
              <a:t> وفي العديد من القطاعات، كان الموظفون يعملون من المنزل، ولكن جماعات أرباب العمل يحتجون بأن ذلك لا يمكن استدامته في بعض الأحوال، وأعربت بعض سلطات المدينة عن قلقها من أن يضر ذلك باقتصاد المدينة على المدى الطويل.</a:t>
            </a:r>
          </a:p>
          <a:p>
            <a:pPr marL="241300" indent="-228600">
              <a:lnSpc>
                <a:spcPct val="100000"/>
              </a:lnSpc>
              <a:spcBef>
                <a:spcPts val="1440"/>
              </a:spcBef>
              <a:buChar char="•"/>
              <a:tabLst>
                <a:tab pos="240665" algn="l"/>
                <a:tab pos="241300" algn="l"/>
              </a:tabLst>
            </a:pPr>
            <a:r>
              <a:rPr lang="ar-EG" sz="2000" dirty="0">
                <a:solidFill>
                  <a:prstClr val="black"/>
                </a:solidFill>
                <a:latin typeface="Calibri"/>
              </a:rPr>
              <a:t>وتتطلب إعادة فتح الاقتصاد اتخاذ تدابير الوقاية، بما في ذلك التوجيهات والقدرة على تعزيز سُبل الوقاية القياسية من كوفيد-19.</a:t>
            </a:r>
          </a:p>
          <a:p>
            <a:pPr marL="241300" marR="227965" indent="-228600">
              <a:lnSpc>
                <a:spcPct val="100000"/>
              </a:lnSpc>
              <a:spcBef>
                <a:spcPts val="1440"/>
              </a:spcBef>
              <a:buChar char="•"/>
              <a:tabLst>
                <a:tab pos="240665" algn="l"/>
                <a:tab pos="241300" algn="l"/>
              </a:tabLst>
            </a:pPr>
            <a:r>
              <a:rPr lang="ar-EG" sz="2000" dirty="0">
                <a:solidFill>
                  <a:prstClr val="black"/>
                </a:solidFill>
                <a:latin typeface="Calibri"/>
              </a:rPr>
              <a:t>وقد تأثر بالتدابير الخاصة بأماكن العمل أرباب العمل، والعاملون والجهات التي تمثلهم، والنقابات العمالية ورابطات الأعمال التجارية، وسلطات الصحة العامة المحلية وسلطات العمل، والممارسون في مجال السلامة والصحة المهنية. وأعرب العديد من هذه الجماعات عن تحفظات بشأن عودة الموظفين إلى العمل كسابق عهدهم.</a:t>
            </a:r>
          </a:p>
          <a:p>
            <a:pPr marL="241300" indent="-228600">
              <a:lnSpc>
                <a:spcPct val="100000"/>
              </a:lnSpc>
              <a:spcBef>
                <a:spcPts val="1440"/>
              </a:spcBef>
              <a:buChar char="•"/>
              <a:tabLst>
                <a:tab pos="240665" algn="l"/>
                <a:tab pos="241300" algn="l"/>
              </a:tabLst>
            </a:pPr>
            <a:r>
              <a:rPr lang="ar-EG" sz="2000" dirty="0">
                <a:solidFill>
                  <a:prstClr val="black"/>
                </a:solidFill>
                <a:latin typeface="Calibri"/>
              </a:rPr>
              <a:t>وقد تلزم تدابير إضافية للوقاية في أماكن العمل المتخصّصة.</a:t>
            </a:r>
          </a:p>
          <a:p>
            <a:pPr>
              <a:lnSpc>
                <a:spcPct val="100000"/>
              </a:lnSpc>
              <a:spcBef>
                <a:spcPts val="55"/>
              </a:spcBef>
              <a:buClr>
                <a:srgbClr val="231F20"/>
              </a:buClr>
              <a:buFont typeface="Roboto"/>
              <a:buChar char="•"/>
            </a:pPr>
            <a:endParaRPr sz="2000" dirty="0">
              <a:solidFill>
                <a:prstClr val="black"/>
              </a:solidFill>
              <a:latin typeface="Calibri"/>
            </a:endParaRPr>
          </a:p>
          <a:p>
            <a:pPr marL="241300" marR="212725" indent="-228600">
              <a:lnSpc>
                <a:spcPct val="100000"/>
              </a:lnSpc>
              <a:buChar char="•"/>
              <a:tabLst>
                <a:tab pos="240665" algn="l"/>
                <a:tab pos="241300" algn="l"/>
              </a:tabLst>
            </a:pPr>
            <a:r>
              <a:rPr lang="ar-EG" sz="2000" dirty="0">
                <a:solidFill>
                  <a:prstClr val="black"/>
                </a:solidFill>
                <a:latin typeface="Calibri"/>
              </a:rPr>
              <a:t>وينبغي استشارة العاملين والجهات التي تمثلهم على النحو الملائم عند وضع خطط العمل بشأن الوقاية من كوفيد-19 وتخفيف أثره وتنفيذها، وينبغي إعلام جميع العاملين بشأن التدابير المتخذة باستخدام نهوج محددة للإبلاغ عن المخاطر وإشراك المجتمعات المحلية.</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03300" y="6641947"/>
            <a:ext cx="490465"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230819" y="4312988"/>
            <a:ext cx="10269855" cy="2816156"/>
          </a:xfrm>
          <a:prstGeom prst="rect">
            <a:avLst/>
          </a:prstGeom>
        </p:spPr>
        <p:txBody>
          <a:bodyPr vert="horz" wrap="square" lIns="0" tIns="12700" rIns="0" bIns="0" rtlCol="0">
            <a:spAutoFit/>
          </a:bodyPr>
          <a:lstStyle/>
          <a:p>
            <a:pPr marL="8890" marR="0" algn="just" rtl="1">
              <a:lnSpc>
                <a:spcPts val="2200"/>
              </a:lnSpc>
              <a:spcBef>
                <a:spcPts val="100"/>
              </a:spcBef>
              <a:spcAft>
                <a:spcPts val="0"/>
              </a:spcAft>
            </a:pPr>
            <a:r>
              <a:rPr lang="ar-EG" sz="1800" i="1" kern="1200" dirty="0">
                <a:solidFill>
                  <a:srgbClr val="231F20"/>
                </a:solidFill>
                <a:effectLst/>
                <a:latin typeface="Roboto"/>
                <a:ea typeface="Times New Roman" panose="02020603050405020304" pitchFamily="18" charset="0"/>
                <a:cs typeface="Arial" panose="020B0604020202020204" pitchFamily="34" charset="0"/>
              </a:rPr>
              <a:t>يُعد النظر في مستويات المخاطر التالية مفيداً عند التخطيط لتدابير الوقاية في أماكن العمل غير الخاصة بالرعاية الصحية.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ts val="2200"/>
              </a:lnSpc>
              <a:spcBef>
                <a:spcPts val="0"/>
              </a:spcBef>
              <a:spcAft>
                <a:spcPts val="0"/>
              </a:spcAft>
              <a:buFont typeface="Roboto"/>
              <a:buChar char="•"/>
              <a:tabLst>
                <a:tab pos="457200" algn="l"/>
                <a:tab pos="481330" algn="l"/>
              </a:tabLst>
            </a:pPr>
            <a:r>
              <a:rPr lang="ar-EG" sz="1800" i="1" kern="1200" dirty="0">
                <a:solidFill>
                  <a:srgbClr val="231F20"/>
                </a:solidFill>
                <a:effectLst/>
                <a:latin typeface="Roboto"/>
                <a:ea typeface="Times New Roman" panose="02020603050405020304" pitchFamily="18" charset="0"/>
                <a:cs typeface="Arial" panose="020B0604020202020204" pitchFamily="34" charset="0"/>
              </a:rPr>
              <a:t>مستوى منخفض من مخاطر التعرض - الوظائف ومهام العمل التي لا تنطوي على مخالطة الجمهور العام والعاملين الآخرين، أو الزوار أو الزبائن أو العملاء، أو المقاولين عن قرب وعلى نحو متكرر، ولا تتطلب مخالطة الأشخاص الذين تعرف إصابتهم بعدوى كوفيد-19 أو يُشتبه فيها. ولا تنطوي هذه الفئة إلا على أدنى حد من تعرض العاملين مهنياً للجمهور وللعاملين الآخرين.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2200"/>
              </a:lnSpc>
              <a:spcBef>
                <a:spcPts val="0"/>
              </a:spcBef>
              <a:spcAft>
                <a:spcPts val="0"/>
              </a:spcAft>
              <a:buFont typeface="Roboto"/>
              <a:buChar char="•"/>
              <a:tabLst>
                <a:tab pos="457200" algn="l"/>
                <a:tab pos="481330" algn="l"/>
              </a:tabLst>
            </a:pPr>
            <a:r>
              <a:rPr lang="ar-EG" sz="1800" i="1" kern="1200" dirty="0">
                <a:solidFill>
                  <a:srgbClr val="231F20"/>
                </a:solidFill>
                <a:effectLst/>
                <a:latin typeface="Roboto"/>
                <a:ea typeface="Times New Roman" panose="02020603050405020304" pitchFamily="18" charset="0"/>
                <a:cs typeface="Arial" panose="020B0604020202020204" pitchFamily="34" charset="0"/>
              </a:rPr>
              <a:t>مستوى متوسط من مخاطر التعرض - الوظائف ومهام العمل التي تنطوي على مخالطة الجمهور العام والعاملين الآخرين، أو الزوار أو الزبائن أو العملاء، أو المقاولين عن قرب وعلى نحو متكرر، ولكنها لا تتطلب مخالطة الأشخاص الذين تعرف إصابتهم بعدوى كوفيد-19 أو يُشتبه فيها.</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ts val="2200"/>
              </a:lnSpc>
              <a:spcBef>
                <a:spcPts val="0"/>
              </a:spcBef>
              <a:spcAft>
                <a:spcPts val="0"/>
              </a:spcAft>
              <a:buFont typeface="Roboto"/>
              <a:buChar char="•"/>
              <a:tabLst>
                <a:tab pos="457200" algn="l"/>
                <a:tab pos="480695" algn="l"/>
              </a:tabLst>
            </a:pPr>
            <a:r>
              <a:rPr lang="ar-EG" sz="1800" i="1" kern="1200" dirty="0">
                <a:solidFill>
                  <a:srgbClr val="231F20"/>
                </a:solidFill>
                <a:effectLst/>
                <a:latin typeface="Roboto"/>
                <a:ea typeface="Times New Roman" panose="02020603050405020304" pitchFamily="18" charset="0"/>
                <a:cs typeface="Arial" panose="020B0604020202020204" pitchFamily="34" charset="0"/>
              </a:rPr>
              <a:t>مستوى عال من مخاطر التعرض - الوظائف أو مهام العمل التي تزيد فيها احتمالات مخالطة الأشخاص الذي تُعرف إصابتهم بكوفيد-19 أو يُشبه فيها مخالطة وثيقة، وملامسة الأشياء والأسطح التي يُحتمل أن تكون ملوثة بالفيروس.</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R="5080" algn="l">
              <a:lnSpc>
                <a:spcPts val="2200"/>
              </a:lnSpc>
            </a:pPr>
            <a:r>
              <a:rPr lang="ar-EG" b="1" dirty="0">
                <a:solidFill>
                  <a:srgbClr val="0070C0"/>
                </a:solidFill>
                <a:latin typeface="Arial"/>
              </a:rPr>
              <a:t>30 دقيقة</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lang="ar-EG"/>
              <a:t>الصفحة </a:t>
            </a:r>
            <a:fld id="{81D60167-4931-47E6-BA6A-407CBD079E47}" type="slidenum">
              <a:rPr dirty="0"/>
              <a:t>26</a:t>
            </a:fld>
            <a:endParaRPr dirty="0"/>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4" name="object 4"/>
          <p:cNvSpPr txBox="1">
            <a:spLocks noGrp="1"/>
          </p:cNvSpPr>
          <p:nvPr>
            <p:ph type="title"/>
          </p:nvPr>
        </p:nvSpPr>
        <p:spPr>
          <a:xfrm>
            <a:off x="231517" y="-1"/>
            <a:ext cx="10232543" cy="566822"/>
          </a:xfrm>
          <a:prstGeom prst="rect">
            <a:avLst/>
          </a:prstGeom>
        </p:spPr>
        <p:txBody>
          <a:bodyPr vert="horz" wrap="square" lIns="0" tIns="12700" rIns="0" bIns="0" rtlCol="0">
            <a:spAutoFit/>
          </a:bodyPr>
          <a:lstStyle/>
          <a:p>
            <a:pPr marL="12700">
              <a:lnSpc>
                <a:spcPct val="100000"/>
              </a:lnSpc>
              <a:spcBef>
                <a:spcPts val="100"/>
              </a:spcBef>
            </a:pPr>
            <a:r>
              <a:rPr lang="ar-EG" sz="3600" dirty="0"/>
              <a:t>الجلســــــــــة 5</a:t>
            </a:r>
          </a:p>
        </p:txBody>
      </p:sp>
      <p:sp>
        <p:nvSpPr>
          <p:cNvPr id="5" name="object 5"/>
          <p:cNvSpPr txBox="1"/>
          <p:nvPr/>
        </p:nvSpPr>
        <p:spPr>
          <a:xfrm>
            <a:off x="230819" y="764565"/>
            <a:ext cx="10307320" cy="3451971"/>
          </a:xfrm>
          <a:prstGeom prst="rect">
            <a:avLst/>
          </a:prstGeom>
        </p:spPr>
        <p:txBody>
          <a:bodyPr vert="horz" wrap="square" lIns="0" tIns="9525" rIns="0" bIns="0" rtlCol="0">
            <a:spAutoFit/>
          </a:bodyPr>
          <a:lstStyle/>
          <a:p>
            <a:pPr marL="8890" marR="210185" algn="r" rtl="1">
              <a:lnSpc>
                <a:spcPct val="100000"/>
              </a:lnSpc>
              <a:spcBef>
                <a:spcPts val="75"/>
              </a:spcBef>
              <a:spcAft>
                <a:spcPts val="0"/>
              </a:spcAf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ما هي الإرشادات التي توصي بها أرباب العمل والموظفين بشأن إدارة العودة (الجزئية) إلى العمل في المكاتب؟ ناقش المسائل المتعلقة بمكان العمل والسماح للأشخاص بالعودة إلى العمل.</a:t>
            </a:r>
            <a:endParaRPr lang="en-US" sz="1800" dirty="0">
              <a:effectLst/>
              <a:latin typeface="Times New Roman" panose="02020603050405020304" pitchFamily="18" charset="0"/>
              <a:ea typeface="Times New Roman" panose="02020603050405020304" pitchFamily="18" charset="0"/>
            </a:endParaRPr>
          </a:p>
          <a:p>
            <a:pPr marL="8890" marR="210185" algn="r" rtl="1">
              <a:lnSpc>
                <a:spcPct val="100000"/>
              </a:lnSpc>
              <a:spcBef>
                <a:spcPts val="75"/>
              </a:spcBef>
              <a:spcAft>
                <a:spcPts val="0"/>
              </a:spcAf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افحص إرشاداتك الحالية في المجموعة التي تنتمي إليها أو في الجلسة العامة وابحث عن أوجه الاتساق وعدم الاتساق.</a:t>
            </a:r>
            <a:endParaRPr lang="en-US" sz="1800" dirty="0">
              <a:effectLst/>
              <a:latin typeface="Times New Roman" panose="02020603050405020304" pitchFamily="18" charset="0"/>
              <a:ea typeface="Times New Roman" panose="02020603050405020304" pitchFamily="18" charset="0"/>
            </a:endParaRPr>
          </a:p>
          <a:p>
            <a:pPr marL="8890" marR="210185" algn="r" rtl="1">
              <a:lnSpc>
                <a:spcPct val="100000"/>
              </a:lnSpc>
              <a:spcBef>
                <a:spcPts val="75"/>
              </a:spcBef>
              <a:spcAft>
                <a:spcPts val="0"/>
              </a:spcAf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انظر في ما يلي:</a:t>
            </a:r>
            <a:endParaRPr lang="en-US" sz="1800" dirty="0">
              <a:effectLst/>
              <a:latin typeface="Times New Roman" panose="02020603050405020304" pitchFamily="18" charset="0"/>
              <a:ea typeface="Times New Roman" panose="02020603050405020304" pitchFamily="18" charset="0"/>
            </a:endParaRPr>
          </a:p>
          <a:p>
            <a:pPr marL="342900" marR="0" lvl="0" indent="-342900" algn="r" rtl="1">
              <a:lnSpc>
                <a:spcPct val="100000"/>
              </a:lnSpc>
              <a:spcBef>
                <a:spcPts val="0"/>
              </a:spcBef>
              <a:spcAft>
                <a:spcPts val="0"/>
              </a:spcAft>
              <a:buFont typeface="+mj-lt"/>
              <a:buAutoNum type="arabicParenR"/>
              <a:tabLst>
                <a:tab pos="457200" algn="l"/>
              </a:tabLs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كيف يمكنك إدارة عودة الصناعات المتعددة، من الأعمال الأسرية الصغيرة إلى الشركات المتعددة الجنسيات الكبيرة؟</a:t>
            </a:r>
            <a:endParaRPr lang="en-US" sz="1800" dirty="0">
              <a:effectLst/>
              <a:latin typeface="Times New Roman" panose="02020603050405020304" pitchFamily="18" charset="0"/>
              <a:ea typeface="Times New Roman" panose="02020603050405020304" pitchFamily="18" charset="0"/>
            </a:endParaRPr>
          </a:p>
          <a:p>
            <a:pPr marL="342900" marR="0" lvl="0" indent="-342900" algn="r" rtl="1">
              <a:lnSpc>
                <a:spcPct val="100000"/>
              </a:lnSpc>
              <a:spcBef>
                <a:spcPts val="0"/>
              </a:spcBef>
              <a:spcAft>
                <a:spcPts val="0"/>
              </a:spcAft>
              <a:buFont typeface="+mj-lt"/>
              <a:buAutoNum type="arabicParenR"/>
              <a:tabLst>
                <a:tab pos="457200" algn="l"/>
              </a:tabLs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ما هي القطاعات والخدمات التي ينبغي أو تُعطى الأولوية؟ ما هو العدد الأقصى لأفراد القوى العاملة في كل قطاع/ شركة؟</a:t>
            </a:r>
            <a:endParaRPr lang="en-US" sz="1800" dirty="0">
              <a:effectLst/>
              <a:latin typeface="Times New Roman" panose="02020603050405020304" pitchFamily="18" charset="0"/>
              <a:ea typeface="Times New Roman" panose="02020603050405020304" pitchFamily="18" charset="0"/>
            </a:endParaRPr>
          </a:p>
          <a:p>
            <a:pPr marL="342900" marR="0" lvl="0" indent="-342900" algn="r" rtl="1">
              <a:lnSpc>
                <a:spcPct val="100000"/>
              </a:lnSpc>
              <a:spcBef>
                <a:spcPts val="0"/>
              </a:spcBef>
              <a:spcAft>
                <a:spcPts val="0"/>
              </a:spcAft>
              <a:buFont typeface="+mj-lt"/>
              <a:buAutoNum type="arabicParenR"/>
              <a:tabLst>
                <a:tab pos="457200" algn="l"/>
              </a:tabLs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ما هي التدابير التي ينبغي اتخاذها في جميع أماكن العمل، وما هي التدابير التي ينبغي اتخاذها في أماكن العمل المعرضة لمستوى متوسط وعال من المخاطر؟</a:t>
            </a:r>
            <a:endParaRPr lang="en-US" sz="1800" dirty="0">
              <a:effectLst/>
              <a:latin typeface="Times New Roman" panose="02020603050405020304" pitchFamily="18" charset="0"/>
              <a:ea typeface="Times New Roman" panose="02020603050405020304" pitchFamily="18" charset="0"/>
            </a:endParaRPr>
          </a:p>
          <a:p>
            <a:pPr marL="342900" marR="0" lvl="0" indent="-342900" algn="r" rtl="1">
              <a:lnSpc>
                <a:spcPct val="100000"/>
              </a:lnSpc>
              <a:spcBef>
                <a:spcPts val="0"/>
              </a:spcBef>
              <a:spcAft>
                <a:spcPts val="0"/>
              </a:spcAft>
              <a:buFont typeface="+mj-lt"/>
              <a:buAutoNum type="arabicParenR"/>
              <a:tabLst>
                <a:tab pos="457200" algn="l"/>
              </a:tabLs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كيف سينتقل الأشخاص إلى العمل إذا لزم الأمر؟ كيف ستحد من انتقال المرض في وسائل النقل العام؟</a:t>
            </a:r>
            <a:endParaRPr lang="en-US" sz="1800" dirty="0">
              <a:effectLst/>
              <a:latin typeface="Times New Roman" panose="02020603050405020304" pitchFamily="18" charset="0"/>
              <a:ea typeface="Times New Roman" panose="02020603050405020304" pitchFamily="18" charset="0"/>
            </a:endParaRPr>
          </a:p>
          <a:p>
            <a:pPr marL="342900" marR="0" lvl="0" indent="-342900" algn="r" rtl="1">
              <a:lnSpc>
                <a:spcPct val="100000"/>
              </a:lnSpc>
              <a:spcBef>
                <a:spcPts val="0"/>
              </a:spcBef>
              <a:spcAft>
                <a:spcPts val="0"/>
              </a:spcAft>
              <a:buFont typeface="+mj-lt"/>
              <a:buAutoNum type="arabicParenR"/>
              <a:tabLst>
                <a:tab pos="457200" algn="l"/>
              </a:tabLst>
            </a:pPr>
            <a:r>
              <a:rPr lang="ar-EG" sz="18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ما هي المعلومات التي يمكن للسلطات المحلية وسلطات الصحة العامة المحلية أن تقدمها؟ هل هذه المعلومات متسقة؟</a:t>
            </a:r>
            <a:endParaRPr lang="en-US" sz="1800" dirty="0">
              <a:effectLst/>
              <a:latin typeface="Times New Roman" panose="02020603050405020304" pitchFamily="18" charset="0"/>
              <a:ea typeface="Times New Roman" panose="02020603050405020304" pitchFamily="18" charset="0"/>
            </a:endParaRPr>
          </a:p>
          <a:p>
            <a:pPr marL="342900" indent="-342900">
              <a:buFont typeface="+mj-lt"/>
              <a:buAutoNum type="arabicParenR"/>
            </a:pPr>
            <a:r>
              <a:rPr lang="ar-EG" sz="1800" kern="1200" dirty="0">
                <a:solidFill>
                  <a:srgbClr val="000000"/>
                </a:solidFill>
                <a:effectLst/>
                <a:ea typeface="Times New Roman" panose="02020603050405020304" pitchFamily="18" charset="0"/>
                <a:cs typeface="Arial" panose="020B0604020202020204" pitchFamily="34" charset="0"/>
              </a:rPr>
              <a:t>ما هي </a:t>
            </a:r>
            <a:r>
              <a:rPr lang="ar-EG" dirty="0">
                <a:solidFill>
                  <a:srgbClr val="000000"/>
                </a:solidFill>
                <a:latin typeface="Times New Roman" panose="02020603050405020304" pitchFamily="18" charset="0"/>
                <a:cs typeface="Arial" panose="020B0604020202020204" pitchFamily="34" charset="0"/>
              </a:rPr>
              <a:t>التحديات</a:t>
            </a:r>
            <a:r>
              <a:rPr lang="ar-EG" sz="1800" kern="1200" dirty="0">
                <a:solidFill>
                  <a:srgbClr val="000000"/>
                </a:solidFill>
                <a:effectLst/>
                <a:ea typeface="Times New Roman" panose="02020603050405020304" pitchFamily="18" charset="0"/>
                <a:cs typeface="Arial" panose="020B0604020202020204" pitchFamily="34" charset="0"/>
              </a:rPr>
              <a:t> القائمة فيما يتعلق بالتمييز؟ هل تتوافر مثلاً الإتاحة المنصفة لمعدات الحماية الشخصية، وهل تكفل خدمات الصحة المهنية حماية الجماعات الضعيفة والأفراد الضعفاء، بما في ذلك بتزويدهم بدعم الصحة النفسية والدعم النفسي الاجتماعي؟</a:t>
            </a:r>
            <a:endParaRPr lang="ar-EG" dirty="0">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grpSp>
        <p:nvGrpSpPr>
          <p:cNvPr id="18" name="object 18"/>
          <p:cNvGrpSpPr/>
          <p:nvPr/>
        </p:nvGrpSpPr>
        <p:grpSpPr>
          <a:xfrm>
            <a:off x="6591300" y="1314002"/>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a:p>
          </p:txBody>
        </p:sp>
        <p:sp>
          <p:nvSpPr>
            <p:cNvPr id="20" name="object 20"/>
            <p:cNvSpPr/>
            <p:nvPr/>
          </p:nvSpPr>
          <p:spPr>
            <a:xfrm>
              <a:off x="7055854" y="1566564"/>
              <a:ext cx="2684145" cy="1171575"/>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a:p>
          </p:txBody>
        </p:sp>
      </p:grpSp>
      <p:sp>
        <p:nvSpPr>
          <p:cNvPr id="21" name="object 21"/>
          <p:cNvSpPr txBox="1">
            <a:spLocks noGrp="1"/>
          </p:cNvSpPr>
          <p:nvPr>
            <p:ph type="title"/>
          </p:nvPr>
        </p:nvSpPr>
        <p:spPr>
          <a:xfrm>
            <a:off x="6979243" y="1586054"/>
            <a:ext cx="2789290" cy="1092200"/>
          </a:xfrm>
          <a:prstGeom prst="rect">
            <a:avLst/>
          </a:prstGeom>
        </p:spPr>
        <p:txBody>
          <a:bodyPr vert="horz" wrap="square" lIns="0" tIns="12700" rIns="0" bIns="0" rtlCol="0">
            <a:spAutoFit/>
          </a:bodyPr>
          <a:lstStyle/>
          <a:p>
            <a:pPr marL="100330" marR="5080" indent="-88265">
              <a:lnSpc>
                <a:spcPct val="100000"/>
              </a:lnSpc>
              <a:spcBef>
                <a:spcPts val="100"/>
              </a:spcBef>
            </a:pPr>
            <a:r>
              <a:rPr lang="ar-EG" sz="3500" dirty="0"/>
              <a:t>المـــــــــوجز </a:t>
            </a:r>
            <a:br>
              <a:rPr lang="ar-EG" sz="3500" dirty="0"/>
            </a:br>
            <a:r>
              <a:rPr lang="ar-EG" sz="3500" dirty="0"/>
              <a:t>والخطوات التالية</a:t>
            </a:r>
          </a:p>
        </p:txBody>
      </p:sp>
      <p:sp>
        <p:nvSpPr>
          <p:cNvPr id="22" name="object 22"/>
          <p:cNvSpPr txBox="1"/>
          <p:nvPr/>
        </p:nvSpPr>
        <p:spPr>
          <a:xfrm>
            <a:off x="6865501" y="2982808"/>
            <a:ext cx="2873977" cy="3334246"/>
          </a:xfrm>
          <a:prstGeom prst="rect">
            <a:avLst/>
          </a:prstGeom>
        </p:spPr>
        <p:txBody>
          <a:bodyPr vert="horz" wrap="square" lIns="0" tIns="12700" rIns="0" bIns="0" rtlCol="0">
            <a:spAutoFit/>
          </a:bodyPr>
          <a:lstStyle/>
          <a:p>
            <a:pPr marL="12700">
              <a:lnSpc>
                <a:spcPct val="100000"/>
              </a:lnSpc>
              <a:spcBef>
                <a:spcPts val="100"/>
              </a:spcBef>
            </a:pPr>
            <a:r>
              <a:rPr lang="ar-EG" sz="2400" b="1" dirty="0">
                <a:solidFill>
                  <a:srgbClr val="FFFFFF"/>
                </a:solidFill>
                <a:latin typeface="Calibri"/>
              </a:rPr>
              <a:t>الجزء الثـــــــاني:</a:t>
            </a:r>
          </a:p>
          <a:p>
            <a:pPr>
              <a:lnSpc>
                <a:spcPct val="100000"/>
              </a:lnSpc>
              <a:spcBef>
                <a:spcPts val="60"/>
              </a:spcBef>
            </a:pPr>
            <a:endParaRPr sz="2400" dirty="0">
              <a:latin typeface="Calibri"/>
            </a:endParaRPr>
          </a:p>
          <a:p>
            <a:pPr marL="413384" marR="364490" indent="-200660">
              <a:lnSpc>
                <a:spcPct val="89800"/>
              </a:lnSpc>
              <a:buClr>
                <a:srgbClr val="0090D0"/>
              </a:buClr>
              <a:buFont typeface="Arial"/>
              <a:buChar char="•"/>
              <a:tabLst>
                <a:tab pos="414020" algn="l"/>
              </a:tabLst>
            </a:pPr>
            <a:r>
              <a:rPr lang="ar-EG" sz="2400" dirty="0">
                <a:solidFill>
                  <a:srgbClr val="FFFFFF"/>
                </a:solidFill>
                <a:latin typeface="Calibri"/>
              </a:rPr>
              <a:t>تحليل الثغرات: مناقشة مجموعة التركيز لاستعراض الأسس المرجعية للتأهب</a:t>
            </a:r>
          </a:p>
          <a:p>
            <a:pPr marL="413384" indent="-201295">
              <a:lnSpc>
                <a:spcPct val="100000"/>
              </a:lnSpc>
              <a:spcBef>
                <a:spcPts val="890"/>
              </a:spcBef>
              <a:buClr>
                <a:srgbClr val="0090D0"/>
              </a:buClr>
              <a:buFont typeface="Arial"/>
              <a:buChar char="•"/>
              <a:tabLst>
                <a:tab pos="414020" algn="l"/>
              </a:tabLst>
            </a:pPr>
            <a:r>
              <a:rPr lang="ar-EG" sz="2400" dirty="0">
                <a:solidFill>
                  <a:srgbClr val="FFFFFF"/>
                </a:solidFill>
                <a:latin typeface="Calibri"/>
              </a:rPr>
              <a:t>وضع خطة العمل</a:t>
            </a:r>
          </a:p>
          <a:p>
            <a:pPr marL="413384" marR="5080" indent="-200660">
              <a:lnSpc>
                <a:spcPts val="2300"/>
              </a:lnSpc>
              <a:spcBef>
                <a:spcPts val="1030"/>
              </a:spcBef>
              <a:buClr>
                <a:srgbClr val="0090D0"/>
              </a:buClr>
              <a:buFont typeface="Arial"/>
              <a:buChar char="•"/>
              <a:tabLst>
                <a:tab pos="414020" algn="l"/>
              </a:tabLst>
            </a:pPr>
            <a:r>
              <a:rPr lang="ar-EG" sz="2400" dirty="0">
                <a:solidFill>
                  <a:srgbClr val="FFFFFF"/>
                </a:solidFill>
                <a:latin typeface="Calibri"/>
              </a:rPr>
              <a:t>استمارة تقييم المشاركين</a:t>
            </a:r>
          </a:p>
        </p:txBody>
      </p:sp>
      <p:sp>
        <p:nvSpPr>
          <p:cNvPr id="23" name="object 23"/>
          <p:cNvSpPr/>
          <p:nvPr/>
        </p:nvSpPr>
        <p:spPr>
          <a:xfrm>
            <a:off x="475517" y="1808549"/>
            <a:ext cx="5724115" cy="3952101"/>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txBox="1"/>
          <p:nvPr/>
        </p:nvSpPr>
        <p:spPr>
          <a:xfrm>
            <a:off x="9385301" y="7297939"/>
            <a:ext cx="11498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27</a:t>
            </a:fld>
            <a:endParaRPr sz="1100" b="1" dirty="0">
              <a:solidFill>
                <a:srgbClr val="FFFFFF"/>
              </a:solidFill>
              <a:latin typeface="Arial"/>
              <a:cs typeface="Arial"/>
            </a:endParaRPr>
          </a:p>
        </p:txBody>
      </p:sp>
      <p:sp>
        <p:nvSpPr>
          <p:cNvPr id="25" name="object 25"/>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26" name="object 26"/>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فيروس كورونا المستجد (كوفيد-19)</a:t>
            </a:r>
          </a:p>
        </p:txBody>
      </p:sp>
      <p:sp>
        <p:nvSpPr>
          <p:cNvPr id="27" name="object 27"/>
          <p:cNvSpPr txBox="1"/>
          <p:nvPr/>
        </p:nvSpPr>
        <p:spPr>
          <a:xfrm>
            <a:off x="4617095" y="7337943"/>
            <a:ext cx="1553755"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55087" y="61468"/>
            <a:ext cx="10182209" cy="551433"/>
          </a:xfrm>
          <a:prstGeom prst="rect">
            <a:avLst/>
          </a:prstGeom>
        </p:spPr>
        <p:txBody>
          <a:bodyPr vert="horz" wrap="square" lIns="0" tIns="12700" rIns="0" bIns="0" rtlCol="0">
            <a:spAutoFit/>
          </a:bodyPr>
          <a:lstStyle/>
          <a:p>
            <a:pPr marL="12700">
              <a:lnSpc>
                <a:spcPct val="100000"/>
              </a:lnSpc>
              <a:spcBef>
                <a:spcPts val="100"/>
              </a:spcBef>
            </a:pPr>
            <a:r>
              <a:rPr lang="ar-EG" sz="3500" dirty="0"/>
              <a:t>الخطة الاســـــــتراتيجية للتأهب والاســـــــتجابة لكوفيد-19</a:t>
            </a:r>
          </a:p>
        </p:txBody>
      </p:sp>
      <p:sp>
        <p:nvSpPr>
          <p:cNvPr id="19" name="object 19"/>
          <p:cNvSpPr txBox="1"/>
          <p:nvPr/>
        </p:nvSpPr>
        <p:spPr>
          <a:xfrm>
            <a:off x="3975100" y="1422400"/>
            <a:ext cx="6419850" cy="4651786"/>
          </a:xfrm>
          <a:prstGeom prst="rect">
            <a:avLst/>
          </a:prstGeom>
        </p:spPr>
        <p:txBody>
          <a:bodyPr vert="horz" wrap="square" lIns="0" tIns="8890" rIns="0" bIns="0" rtlCol="0">
            <a:spAutoFit/>
          </a:bodyPr>
          <a:lstStyle/>
          <a:p>
            <a:pPr marL="212725" marR="5080" indent="-200660">
              <a:lnSpc>
                <a:spcPct val="101200"/>
              </a:lnSpc>
              <a:spcBef>
                <a:spcPts val="70"/>
              </a:spcBef>
              <a:buChar char="•"/>
              <a:tabLst>
                <a:tab pos="213360" algn="l"/>
              </a:tabLst>
            </a:pPr>
            <a:r>
              <a:rPr lang="ar-EG" sz="2600" dirty="0">
                <a:latin typeface="Arial"/>
                <a:cs typeface="Arial"/>
              </a:rPr>
              <a:t>توضح </a:t>
            </a:r>
            <a:r>
              <a:rPr lang="ar-EG" sz="2600" dirty="0">
                <a:solidFill>
                  <a:srgbClr val="0563C1"/>
                </a:solidFill>
                <a:latin typeface="Arial"/>
                <a:cs typeface="Arial"/>
              </a:rPr>
              <a:t>"الخطة الاستراتيجية للتأهب والاستجابة لكوفيد-19"</a:t>
            </a:r>
            <a:r>
              <a:rPr lang="ar-EG" sz="2600" dirty="0">
                <a:latin typeface="Arial"/>
                <a:cs typeface="Arial"/>
              </a:rPr>
              <a:t> التدابير التي ينبغي اتخاذها على الصعيد القُطري لاحتواء الفيروس، وسوف تُحدّث بإدراج التدابير الإضافية التي تُتّخذ وفقاً للتغيّرات التي تطرأ على الحالة الوبائية.</a:t>
            </a:r>
          </a:p>
          <a:p>
            <a:pPr marL="213360" marR="911225" indent="-200660">
              <a:lnSpc>
                <a:spcPts val="2500"/>
              </a:lnSpc>
              <a:spcBef>
                <a:spcPts val="985"/>
              </a:spcBef>
              <a:buFont typeface="Arial"/>
              <a:buChar char="•"/>
              <a:tabLst>
                <a:tab pos="213995" algn="l"/>
              </a:tabLst>
            </a:pPr>
            <a:r>
              <a:rPr lang="ar-EG" sz="2600" b="1" dirty="0">
                <a:latin typeface="Arial"/>
                <a:cs typeface="Arial"/>
              </a:rPr>
              <a:t>وسوف تُمكّن هذه الخطة من إجراء عملية تحسين تستهدف القدرات المُحدّدة.</a:t>
            </a:r>
          </a:p>
          <a:p>
            <a:pPr>
              <a:lnSpc>
                <a:spcPct val="100000"/>
              </a:lnSpc>
              <a:spcBef>
                <a:spcPts val="45"/>
              </a:spcBef>
              <a:buFont typeface="Arial"/>
              <a:buChar char="•"/>
            </a:pPr>
            <a:endParaRPr sz="2600" dirty="0">
              <a:latin typeface="Arial"/>
              <a:cs typeface="Arial"/>
            </a:endParaRPr>
          </a:p>
          <a:p>
            <a:pPr marL="213360" indent="-201295">
              <a:lnSpc>
                <a:spcPct val="100000"/>
              </a:lnSpc>
              <a:buChar char="•"/>
              <a:tabLst>
                <a:tab pos="213995" algn="l"/>
              </a:tabLst>
            </a:pPr>
            <a:r>
              <a:rPr lang="ar-EG" sz="2600" u="heavy" dirty="0">
                <a:uFill>
                  <a:solidFill>
                    <a:srgbClr val="000000"/>
                  </a:solidFill>
                </a:uFill>
                <a:latin typeface="Arial"/>
                <a:cs typeface="Arial"/>
              </a:rPr>
              <a:t>ستساعد هذه المعلومات السلطات الوطنية على ما يلي:</a:t>
            </a:r>
          </a:p>
          <a:p>
            <a:pPr marL="313690" indent="-301625">
              <a:lnSpc>
                <a:spcPct val="100000"/>
              </a:lnSpc>
              <a:spcBef>
                <a:spcPts val="600"/>
              </a:spcBef>
              <a:buChar char="•"/>
              <a:tabLst>
                <a:tab pos="313690" algn="l"/>
                <a:tab pos="314325" algn="l"/>
              </a:tabLst>
            </a:pPr>
            <a:r>
              <a:rPr lang="ar-EG" sz="2600" dirty="0">
                <a:latin typeface="Arial"/>
                <a:cs typeface="Arial"/>
              </a:rPr>
              <a:t>تحديد الثغرات</a:t>
            </a:r>
          </a:p>
          <a:p>
            <a:pPr marL="313690" indent="-301625">
              <a:lnSpc>
                <a:spcPct val="100000"/>
              </a:lnSpc>
              <a:spcBef>
                <a:spcPts val="670"/>
              </a:spcBef>
              <a:buChar char="•"/>
              <a:tabLst>
                <a:tab pos="313690" algn="l"/>
                <a:tab pos="314325" algn="l"/>
              </a:tabLst>
            </a:pPr>
            <a:r>
              <a:rPr lang="ar-EG" sz="2600" dirty="0">
                <a:latin typeface="Arial"/>
                <a:cs typeface="Arial"/>
              </a:rPr>
              <a:t>وإجراء عمليات تقييم المخاطر</a:t>
            </a:r>
          </a:p>
          <a:p>
            <a:pPr marL="313690" indent="-301625">
              <a:lnSpc>
                <a:spcPct val="100000"/>
              </a:lnSpc>
              <a:spcBef>
                <a:spcPts val="675"/>
              </a:spcBef>
              <a:buChar char="•"/>
              <a:tabLst>
                <a:tab pos="313690" algn="l"/>
                <a:tab pos="314325" algn="l"/>
              </a:tabLst>
            </a:pPr>
            <a:r>
              <a:rPr lang="ar-EG" sz="2600" dirty="0">
                <a:latin typeface="Arial"/>
                <a:cs typeface="Arial"/>
              </a:rPr>
              <a:t>وتخطيط الاستجابة وإجراءات المكافحة.</a:t>
            </a:r>
          </a:p>
        </p:txBody>
      </p:sp>
      <p:sp>
        <p:nvSpPr>
          <p:cNvPr id="20" name="object 20"/>
          <p:cNvSpPr/>
          <p:nvPr/>
        </p:nvSpPr>
        <p:spPr>
          <a:xfrm>
            <a:off x="419953" y="1283906"/>
            <a:ext cx="3209226" cy="5001387"/>
          </a:xfrm>
          <a:prstGeom prst="rect">
            <a:avLst/>
          </a:prstGeom>
          <a:blipFill>
            <a:blip r:embed="rId9" cstate="print"/>
            <a:stretch>
              <a:fillRect/>
            </a:stretch>
          </a:blipFill>
        </p:spPr>
        <p:txBody>
          <a:bodyPr wrap="square" lIns="0" tIns="0" rIns="0" bIns="0" rtlCol="0"/>
          <a:lstStyle/>
          <a:p>
            <a:endParaRPr/>
          </a:p>
        </p:txBody>
      </p:sp>
      <p:sp>
        <p:nvSpPr>
          <p:cNvPr id="21" name="object 21"/>
          <p:cNvSpPr txBox="1"/>
          <p:nvPr/>
        </p:nvSpPr>
        <p:spPr>
          <a:xfrm>
            <a:off x="8928101" y="7297940"/>
            <a:ext cx="16070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28</a:t>
            </a:fld>
            <a:endParaRPr sz="1100" b="1" dirty="0">
              <a:solidFill>
                <a:srgbClr val="FFFFFF"/>
              </a:solidFill>
              <a:latin typeface="Arial"/>
              <a:cs typeface="Arial"/>
            </a:endParaRPr>
          </a:p>
        </p:txBody>
      </p:sp>
      <p:sp>
        <p:nvSpPr>
          <p:cNvPr id="22" name="object 22"/>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23" name="object 23"/>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24" name="object 24"/>
          <p:cNvSpPr txBox="1"/>
          <p:nvPr/>
        </p:nvSpPr>
        <p:spPr>
          <a:xfrm>
            <a:off x="4576858" y="7343622"/>
            <a:ext cx="1697322"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6382" y="81840"/>
            <a:ext cx="10140635" cy="551433"/>
          </a:xfrm>
          <a:prstGeom prst="rect">
            <a:avLst/>
          </a:prstGeom>
        </p:spPr>
        <p:txBody>
          <a:bodyPr vert="horz" wrap="square" lIns="0" tIns="12700" rIns="0" bIns="0" rtlCol="0">
            <a:spAutoFit/>
          </a:bodyPr>
          <a:lstStyle/>
          <a:p>
            <a:pPr marL="12700">
              <a:lnSpc>
                <a:spcPct val="100000"/>
              </a:lnSpc>
              <a:spcBef>
                <a:spcPts val="100"/>
              </a:spcBef>
            </a:pPr>
            <a:r>
              <a:rPr lang="ar-EG" sz="3500" dirty="0"/>
              <a:t>تحليــــــــل مواطن القــــــــوة والثـــــــغرات</a:t>
            </a:r>
          </a:p>
        </p:txBody>
      </p:sp>
      <p:grpSp>
        <p:nvGrpSpPr>
          <p:cNvPr id="3" name="object 3"/>
          <p:cNvGrpSpPr/>
          <p:nvPr/>
        </p:nvGrpSpPr>
        <p:grpSpPr>
          <a:xfrm>
            <a:off x="327806" y="1563358"/>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grpSp>
      <p:sp>
        <p:nvSpPr>
          <p:cNvPr id="12" name="object 12"/>
          <p:cNvSpPr txBox="1">
            <a:spLocks noGrp="1"/>
          </p:cNvSpPr>
          <p:nvPr>
            <p:ph sz="half" idx="2"/>
          </p:nvPr>
        </p:nvSpPr>
        <p:spPr>
          <a:xfrm>
            <a:off x="470462" y="1853691"/>
            <a:ext cx="3965575" cy="4535024"/>
          </a:xfrm>
          <a:prstGeom prst="rect">
            <a:avLst/>
          </a:prstGeom>
        </p:spPr>
        <p:txBody>
          <a:bodyPr vert="horz" wrap="square" lIns="0" tIns="12700" rIns="0" bIns="0" rtlCol="0">
            <a:spAutoFit/>
          </a:bodyPr>
          <a:lstStyle/>
          <a:p>
            <a:pPr algn="ctr">
              <a:lnSpc>
                <a:spcPct val="100000"/>
              </a:lnSpc>
              <a:spcBef>
                <a:spcPts val="100"/>
              </a:spcBef>
            </a:pPr>
            <a:r>
              <a:rPr lang="ar-EG" dirty="0"/>
              <a:t>استعراض مواطن القوة والثغرات</a:t>
            </a:r>
          </a:p>
          <a:p>
            <a:pPr>
              <a:lnSpc>
                <a:spcPct val="100000"/>
              </a:lnSpc>
            </a:pPr>
            <a:endParaRPr sz="3100" dirty="0"/>
          </a:p>
          <a:p>
            <a:pPr>
              <a:lnSpc>
                <a:spcPct val="100000"/>
              </a:lnSpc>
              <a:spcBef>
                <a:spcPts val="5"/>
              </a:spcBef>
            </a:pPr>
            <a:endParaRPr sz="2550" dirty="0"/>
          </a:p>
          <a:p>
            <a:pPr algn="ctr">
              <a:lnSpc>
                <a:spcPct val="100000"/>
              </a:lnSpc>
            </a:pPr>
            <a:r>
              <a:rPr lang="ar-EG" dirty="0"/>
              <a:t>التحقق من الافتراضات</a:t>
            </a:r>
          </a:p>
          <a:p>
            <a:pPr>
              <a:lnSpc>
                <a:spcPct val="100000"/>
              </a:lnSpc>
              <a:spcBef>
                <a:spcPts val="35"/>
              </a:spcBef>
            </a:pPr>
            <a:endParaRPr sz="3800" dirty="0"/>
          </a:p>
          <a:p>
            <a:pPr marL="151130" marR="143510" indent="-1270" algn="ctr">
              <a:lnSpc>
                <a:spcPct val="101099"/>
              </a:lnSpc>
            </a:pPr>
            <a:r>
              <a:rPr lang="ar-EG" dirty="0"/>
              <a:t>اقتراح الأفكار لتعزيز النظام والخطط والإجراءات</a:t>
            </a:r>
          </a:p>
          <a:p>
            <a:pPr marL="151130" marR="143510" indent="-1270" algn="ctr">
              <a:lnSpc>
                <a:spcPct val="101099"/>
              </a:lnSpc>
            </a:pPr>
            <a:endParaRPr sz="3050" dirty="0"/>
          </a:p>
          <a:p>
            <a:pPr algn="ctr">
              <a:lnSpc>
                <a:spcPct val="100000"/>
              </a:lnSpc>
            </a:pPr>
            <a:endParaRPr lang="ar-EG" b="1" dirty="0">
              <a:solidFill>
                <a:srgbClr val="FFFFFF"/>
              </a:solidFill>
              <a:latin typeface="Arial"/>
              <a:cs typeface="Arial"/>
            </a:endParaRPr>
          </a:p>
          <a:p>
            <a:pPr algn="ctr">
              <a:lnSpc>
                <a:spcPct val="100000"/>
              </a:lnSpc>
            </a:pPr>
            <a:r>
              <a:rPr lang="ar-EG" b="1" dirty="0">
                <a:solidFill>
                  <a:srgbClr val="FFFFFF"/>
                </a:solidFill>
                <a:latin typeface="Arial"/>
                <a:cs typeface="Arial"/>
              </a:rPr>
              <a:t>خطة العمــــــــــــــــل</a:t>
            </a:r>
          </a:p>
        </p:txBody>
      </p:sp>
      <p:sp>
        <p:nvSpPr>
          <p:cNvPr id="13" name="object 13"/>
          <p:cNvSpPr txBox="1"/>
          <p:nvPr/>
        </p:nvSpPr>
        <p:spPr>
          <a:xfrm>
            <a:off x="1231900" y="1022584"/>
            <a:ext cx="3289834" cy="443711"/>
          </a:xfrm>
          <a:prstGeom prst="rect">
            <a:avLst/>
          </a:prstGeom>
        </p:spPr>
        <p:txBody>
          <a:bodyPr vert="horz" wrap="square" lIns="0" tIns="12700" rIns="0" bIns="0" rtlCol="0">
            <a:spAutoFit/>
          </a:bodyPr>
          <a:lstStyle/>
          <a:p>
            <a:pPr marL="12700">
              <a:lnSpc>
                <a:spcPct val="100000"/>
              </a:lnSpc>
              <a:spcBef>
                <a:spcPts val="100"/>
              </a:spcBef>
            </a:pPr>
            <a:r>
              <a:rPr lang="ar-EG" sz="2800" b="1" u="heavy" dirty="0">
                <a:uFill>
                  <a:solidFill>
                    <a:srgbClr val="000000"/>
                  </a:solidFill>
                </a:uFill>
                <a:latin typeface="Arial"/>
                <a:cs typeface="Arial"/>
              </a:rPr>
              <a:t>المهـــــــــــام:</a:t>
            </a:r>
          </a:p>
        </p:txBody>
      </p:sp>
      <p:sp>
        <p:nvSpPr>
          <p:cNvPr id="14" name="object 14"/>
          <p:cNvSpPr/>
          <p:nvPr/>
        </p:nvSpPr>
        <p:spPr>
          <a:xfrm>
            <a:off x="8851900" y="803192"/>
            <a:ext cx="490466" cy="58243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txBox="1"/>
          <p:nvPr/>
        </p:nvSpPr>
        <p:spPr>
          <a:xfrm>
            <a:off x="4565993" y="953583"/>
            <a:ext cx="5786901" cy="5023298"/>
          </a:xfrm>
          <a:prstGeom prst="rect">
            <a:avLst/>
          </a:prstGeom>
        </p:spPr>
        <p:txBody>
          <a:bodyPr vert="horz" wrap="square" lIns="0" tIns="12700" rIns="0" bIns="0" rtlCol="0">
            <a:spAutoFit/>
          </a:bodyPr>
          <a:lstStyle/>
          <a:p>
            <a:pPr marR="5080" algn="r">
              <a:lnSpc>
                <a:spcPts val="3000"/>
              </a:lnSpc>
              <a:spcBef>
                <a:spcPts val="100"/>
              </a:spcBef>
            </a:pPr>
            <a:r>
              <a:rPr lang="ar-EG" sz="2400" b="1" dirty="0">
                <a:solidFill>
                  <a:srgbClr val="0070C0"/>
                </a:solidFill>
                <a:latin typeface="Arial"/>
                <a:cs typeface="Arial"/>
              </a:rPr>
              <a:t>75 دقيقة</a:t>
            </a:r>
          </a:p>
          <a:p>
            <a:pPr marL="354965" marR="901700" indent="-342900">
              <a:lnSpc>
                <a:spcPts val="3000"/>
              </a:lnSpc>
              <a:spcBef>
                <a:spcPts val="2065"/>
              </a:spcBef>
              <a:buFont typeface="+mj-lt"/>
              <a:buAutoNum type="arabicParenR"/>
              <a:tabLst>
                <a:tab pos="313055" algn="l"/>
                <a:tab pos="313690" algn="l"/>
              </a:tabLst>
            </a:pPr>
            <a:r>
              <a:rPr lang="ar-EG" sz="2400" dirty="0">
                <a:latin typeface="Arial"/>
                <a:cs typeface="Arial"/>
              </a:rPr>
              <a:t>في مجموعات، قسموا صفحة من الورق إلى ثلاثة أقسام.</a:t>
            </a:r>
          </a:p>
          <a:p>
            <a:pPr marL="354965" marR="466090" indent="-342900">
              <a:lnSpc>
                <a:spcPts val="3000"/>
              </a:lnSpc>
              <a:spcBef>
                <a:spcPts val="1100"/>
              </a:spcBef>
              <a:buFont typeface="+mj-lt"/>
              <a:buAutoNum type="arabicParenR"/>
              <a:tabLst>
                <a:tab pos="313055" algn="l"/>
                <a:tab pos="313690" algn="l"/>
              </a:tabLst>
            </a:pPr>
            <a:r>
              <a:rPr lang="ar-EG" sz="2400" dirty="0">
                <a:latin typeface="Arial"/>
                <a:cs typeface="Arial"/>
              </a:rPr>
              <a:t>استعرضوا خططكم وملاحظاتكم الخاصة بتمرين المحاكاة</a:t>
            </a:r>
          </a:p>
          <a:p>
            <a:pPr marL="354965" marR="887730" indent="-342900">
              <a:lnSpc>
                <a:spcPts val="3000"/>
              </a:lnSpc>
              <a:spcBef>
                <a:spcPts val="1095"/>
              </a:spcBef>
              <a:buFont typeface="+mj-lt"/>
              <a:buAutoNum type="arabicParenR"/>
              <a:tabLst>
                <a:tab pos="313055" algn="l"/>
                <a:tab pos="313690" algn="l"/>
              </a:tabLst>
            </a:pPr>
            <a:r>
              <a:rPr lang="ar-EG" sz="2400" dirty="0">
                <a:latin typeface="Arial"/>
                <a:cs typeface="Arial"/>
              </a:rPr>
              <a:t>ناقشوا النقاط المحددة واكتبوها في كل قسم من الأقسام للإجابة على ما يلي:</a:t>
            </a:r>
          </a:p>
          <a:p>
            <a:pPr marL="574675" marR="0" indent="-169863" algn="r" rtl="1">
              <a:lnSpc>
                <a:spcPct val="107000"/>
              </a:lnSpc>
              <a:spcBef>
                <a:spcPts val="0"/>
              </a:spcBef>
              <a:spcAft>
                <a:spcPts val="800"/>
              </a:spcAft>
              <a:buFont typeface="Arial" panose="020B0604020202020204" pitchFamily="34" charset="0"/>
              <a:buChar char="•"/>
            </a:pPr>
            <a:r>
              <a:rPr lang="ar-EG" sz="2400" dirty="0">
                <a:effectLst/>
                <a:latin typeface="Calibri" panose="020F0502020204030204" pitchFamily="34" charset="0"/>
                <a:ea typeface="Calibri" panose="020F0502020204030204" pitchFamily="34" charset="0"/>
                <a:cs typeface="Arial" panose="020B0604020202020204" pitchFamily="34" charset="0"/>
              </a:rPr>
              <a:t>ما هي الإجراءات الناجحة؟ (الإنجازات)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574675" marR="0" indent="-169863" algn="r" rtl="1">
              <a:lnSpc>
                <a:spcPct val="107000"/>
              </a:lnSpc>
              <a:spcBef>
                <a:spcPts val="0"/>
              </a:spcBef>
              <a:spcAft>
                <a:spcPts val="800"/>
              </a:spcAft>
              <a:buFont typeface="Arial" panose="020B0604020202020204" pitchFamily="34" charset="0"/>
              <a:buChar char="•"/>
            </a:pPr>
            <a:r>
              <a:rPr lang="ar-EG" sz="2400" dirty="0">
                <a:effectLst/>
                <a:latin typeface="Calibri" panose="020F0502020204030204" pitchFamily="34" charset="0"/>
                <a:ea typeface="Calibri" panose="020F0502020204030204" pitchFamily="34" charset="0"/>
                <a:cs typeface="Arial" panose="020B0604020202020204" pitchFamily="34" charset="0"/>
              </a:rPr>
              <a:t>ما هي الأمور التي شكّلت تحديات؟ (التحديات)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574675" marR="0" indent="-169863" algn="r" rtl="1">
              <a:lnSpc>
                <a:spcPct val="107000"/>
              </a:lnSpc>
              <a:spcBef>
                <a:spcPts val="0"/>
              </a:spcBef>
              <a:spcAft>
                <a:spcPts val="800"/>
              </a:spcAft>
              <a:buFont typeface="Arial" panose="020B0604020202020204" pitchFamily="34" charset="0"/>
              <a:buChar char="•"/>
            </a:pPr>
            <a:r>
              <a:rPr lang="ar-EG" sz="2400" dirty="0">
                <a:effectLst/>
                <a:latin typeface="Calibri" panose="020F0502020204030204" pitchFamily="34" charset="0"/>
                <a:ea typeface="Calibri" panose="020F0502020204030204" pitchFamily="34" charset="0"/>
                <a:cs typeface="Arial" panose="020B0604020202020204" pitchFamily="34" charset="0"/>
              </a:rPr>
              <a:t>التوصيات؟ (وتحديد الأولويات، لتحديث أهم 3 عناصر)</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6" name="object 16"/>
          <p:cNvSpPr/>
          <p:nvPr/>
        </p:nvSpPr>
        <p:spPr>
          <a:xfrm>
            <a:off x="5003739" y="6146800"/>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a:p>
        </p:txBody>
      </p:sp>
      <p:sp>
        <p:nvSpPr>
          <p:cNvPr id="17" name="object 17"/>
          <p:cNvSpPr txBox="1"/>
          <p:nvPr/>
        </p:nvSpPr>
        <p:spPr>
          <a:xfrm>
            <a:off x="5117932" y="6423583"/>
            <a:ext cx="5062212" cy="382156"/>
          </a:xfrm>
          <a:prstGeom prst="rect">
            <a:avLst/>
          </a:prstGeom>
        </p:spPr>
        <p:txBody>
          <a:bodyPr vert="horz" wrap="square" lIns="0" tIns="12700" rIns="0" bIns="0" rtlCol="0">
            <a:spAutoFit/>
          </a:bodyPr>
          <a:lstStyle/>
          <a:p>
            <a:pPr marL="12700" algn="ctr">
              <a:lnSpc>
                <a:spcPct val="100000"/>
              </a:lnSpc>
              <a:spcBef>
                <a:spcPts val="100"/>
              </a:spcBef>
            </a:pPr>
            <a:r>
              <a:rPr lang="ar-EG" sz="2400" i="1" dirty="0">
                <a:solidFill>
                  <a:srgbClr val="A24B19"/>
                </a:solidFill>
                <a:latin typeface="Arial"/>
                <a:cs typeface="Arial"/>
              </a:rPr>
              <a:t>ملاحظة: ستوضع خطة العمل في الجلسة التالية</a:t>
            </a:r>
          </a:p>
        </p:txBody>
      </p:sp>
      <p:sp>
        <p:nvSpPr>
          <p:cNvPr id="18" name="object 18"/>
          <p:cNvSpPr txBox="1"/>
          <p:nvPr/>
        </p:nvSpPr>
        <p:spPr>
          <a:xfrm>
            <a:off x="9189967" y="7297939"/>
            <a:ext cx="1345210"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29</a:t>
            </a:fld>
            <a:endParaRPr sz="1100" b="1" dirty="0">
              <a:solidFill>
                <a:srgbClr val="FFFFFF"/>
              </a:solidFill>
              <a:latin typeface="Arial"/>
              <a:cs typeface="Arial"/>
            </a:endParaRPr>
          </a:p>
        </p:txBody>
      </p:sp>
      <p:sp>
        <p:nvSpPr>
          <p:cNvPr id="19" name="object 19"/>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20" name="object 20"/>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21" name="object 21"/>
          <p:cNvSpPr txBox="1"/>
          <p:nvPr/>
        </p:nvSpPr>
        <p:spPr>
          <a:xfrm>
            <a:off x="4566431" y="7350837"/>
            <a:ext cx="1764758"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nvSpPr>
        <p:spPr>
          <a:xfrm>
            <a:off x="6317844" y="5789510"/>
            <a:ext cx="1462403" cy="578267"/>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1841500" y="2502850"/>
            <a:ext cx="3836204" cy="2029851"/>
          </a:xfrm>
          <a:prstGeom prst="rect">
            <a:avLst/>
          </a:prstGeom>
        </p:spPr>
        <p:txBody>
          <a:bodyPr vert="horz" wrap="square" lIns="0" tIns="12700" rIns="0" bIns="0" rtlCol="0">
            <a:spAutoFit/>
          </a:bodyPr>
          <a:lstStyle/>
          <a:p>
            <a:pPr marL="12700">
              <a:lnSpc>
                <a:spcPts val="4000"/>
              </a:lnSpc>
              <a:spcBef>
                <a:spcPts val="100"/>
              </a:spcBef>
            </a:pPr>
            <a:r>
              <a:rPr lang="ar-EG" sz="3200" b="1" dirty="0">
                <a:latin typeface="Arial"/>
                <a:cs typeface="Arial"/>
              </a:rPr>
              <a:t>تتطور الحالة تطوراً سريعاً.</a:t>
            </a:r>
          </a:p>
          <a:p>
            <a:pPr marL="12700">
              <a:lnSpc>
                <a:spcPts val="4000"/>
              </a:lnSpc>
            </a:pPr>
            <a:r>
              <a:rPr lang="ar-EG" sz="3200" dirty="0">
                <a:latin typeface="Arial"/>
                <a:cs typeface="Arial"/>
              </a:rPr>
              <a:t>فدعونا نلقي نظرة على</a:t>
            </a:r>
          </a:p>
          <a:p>
            <a:pPr marL="12700">
              <a:lnSpc>
                <a:spcPts val="4000"/>
              </a:lnSpc>
            </a:pPr>
            <a:r>
              <a:rPr lang="ar-EG" sz="3200" dirty="0">
                <a:latin typeface="Arial"/>
                <a:cs typeface="Arial"/>
              </a:rPr>
              <a:t>تقرير الحالة الأخير الصادر عن منظمة الصحة العالمية.</a:t>
            </a:r>
          </a:p>
        </p:txBody>
      </p:sp>
      <p:sp>
        <p:nvSpPr>
          <p:cNvPr id="8" name="object 8"/>
          <p:cNvSpPr/>
          <p:nvPr/>
        </p:nvSpPr>
        <p:spPr>
          <a:xfrm>
            <a:off x="6116941" y="1803400"/>
            <a:ext cx="3326612" cy="3428753"/>
          </a:xfrm>
          <a:prstGeom prst="rect">
            <a:avLst/>
          </a:prstGeom>
          <a:blipFill>
            <a:blip r:embed="rId4"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1841500" y="112013"/>
            <a:ext cx="8721725" cy="566822"/>
          </a:xfrm>
          <a:prstGeom prst="rect">
            <a:avLst/>
          </a:prstGeom>
        </p:spPr>
        <p:txBody>
          <a:bodyPr vert="horz" wrap="square" lIns="0" tIns="12700" rIns="0" bIns="0" rtlCol="0">
            <a:spAutoFit/>
          </a:bodyPr>
          <a:lstStyle/>
          <a:p>
            <a:pPr marL="12700">
              <a:lnSpc>
                <a:spcPct val="100000"/>
              </a:lnSpc>
              <a:spcBef>
                <a:spcPts val="100"/>
              </a:spcBef>
            </a:pPr>
            <a:r>
              <a:rPr lang="ar-EG" sz="3600" dirty="0"/>
              <a:t>تقريــــر الحالة الأخيــــر الصــــادر عن المنظمــــة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194300" y="43968"/>
            <a:ext cx="5195879" cy="551433"/>
          </a:xfrm>
          <a:prstGeom prst="rect">
            <a:avLst/>
          </a:prstGeom>
        </p:spPr>
        <p:txBody>
          <a:bodyPr vert="horz" wrap="square" lIns="0" tIns="12700" rIns="0" bIns="0" rtlCol="0">
            <a:spAutoFit/>
          </a:bodyPr>
          <a:lstStyle/>
          <a:p>
            <a:pPr marL="12700">
              <a:lnSpc>
                <a:spcPct val="100000"/>
              </a:lnSpc>
              <a:spcBef>
                <a:spcPts val="100"/>
              </a:spcBef>
            </a:pPr>
            <a:r>
              <a:rPr lang="ar-EG" sz="3500" b="1" dirty="0">
                <a:solidFill>
                  <a:srgbClr val="FFFFFF"/>
                </a:solidFill>
                <a:latin typeface="Arial"/>
                <a:cs typeface="Arial"/>
              </a:rPr>
              <a:t>اســــــــــتراحة</a:t>
            </a:r>
          </a:p>
        </p:txBody>
      </p:sp>
      <p:sp>
        <p:nvSpPr>
          <p:cNvPr id="3" name="object 3"/>
          <p:cNvSpPr/>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a:p>
        </p:txBody>
      </p:sp>
      <p:sp>
        <p:nvSpPr>
          <p:cNvPr id="4" name="object 4"/>
          <p:cNvSpPr txBox="1"/>
          <p:nvPr/>
        </p:nvSpPr>
        <p:spPr>
          <a:xfrm>
            <a:off x="1653323" y="3205998"/>
            <a:ext cx="2503170" cy="1047082"/>
          </a:xfrm>
          <a:prstGeom prst="rect">
            <a:avLst/>
          </a:prstGeom>
        </p:spPr>
        <p:txBody>
          <a:bodyPr vert="horz" wrap="square" lIns="0" tIns="33655" rIns="0" bIns="0" rtlCol="0">
            <a:spAutoFit/>
          </a:bodyPr>
          <a:lstStyle/>
          <a:p>
            <a:pPr marR="5080" indent="11113" algn="ctr">
              <a:lnSpc>
                <a:spcPts val="3790"/>
              </a:lnSpc>
              <a:spcBef>
                <a:spcPts val="265"/>
              </a:spcBef>
            </a:pPr>
            <a:r>
              <a:rPr lang="ar-EG" sz="3200" b="1" dirty="0">
                <a:solidFill>
                  <a:srgbClr val="A24B19"/>
                </a:solidFill>
                <a:latin typeface="Arial"/>
                <a:cs typeface="Arial"/>
              </a:rPr>
              <a:t>استراحة </a:t>
            </a:r>
            <a:r>
              <a:rPr lang="ar-BH" sz="3200" b="1" dirty="0">
                <a:solidFill>
                  <a:srgbClr val="A24B19"/>
                </a:solidFill>
                <a:latin typeface="Arial"/>
                <a:cs typeface="Arial"/>
              </a:rPr>
              <a:t>قصيرة</a:t>
            </a:r>
            <a:endParaRPr lang="ar-EG" sz="3200" b="1" dirty="0">
              <a:solidFill>
                <a:srgbClr val="A24B19"/>
              </a:solidFill>
              <a:latin typeface="Arial"/>
              <a:cs typeface="Arial"/>
            </a:endParaRPr>
          </a:p>
          <a:p>
            <a:pPr marR="5080" indent="11113" algn="ctr">
              <a:lnSpc>
                <a:spcPts val="3790"/>
              </a:lnSpc>
              <a:spcBef>
                <a:spcPts val="265"/>
              </a:spcBef>
            </a:pPr>
            <a:r>
              <a:rPr lang="ar-EG" sz="3200" b="1" dirty="0">
                <a:solidFill>
                  <a:srgbClr val="A24B19"/>
                </a:solidFill>
                <a:latin typeface="Arial"/>
                <a:cs typeface="Arial"/>
              </a:rPr>
              <a:t>(15 دقيقة)</a:t>
            </a:r>
          </a:p>
        </p:txBody>
      </p:sp>
      <p:sp>
        <p:nvSpPr>
          <p:cNvPr id="6" name="object 6"/>
          <p:cNvSpPr txBox="1"/>
          <p:nvPr/>
        </p:nvSpPr>
        <p:spPr>
          <a:xfrm>
            <a:off x="8699501" y="7297940"/>
            <a:ext cx="18356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30</a:t>
            </a:fld>
            <a:endParaRPr sz="1100" b="1" dirty="0">
              <a:solidFill>
                <a:srgbClr val="FFFFFF"/>
              </a:solidFill>
              <a:latin typeface="Arial"/>
              <a:cs typeface="Arial"/>
            </a:endParaRPr>
          </a:p>
        </p:txBody>
      </p:sp>
      <p:sp>
        <p:nvSpPr>
          <p:cNvPr id="7" name="object 7"/>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8" name="object 8"/>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9" name="object 9"/>
          <p:cNvSpPr txBox="1"/>
          <p:nvPr/>
        </p:nvSpPr>
        <p:spPr>
          <a:xfrm>
            <a:off x="4599723" y="7343623"/>
            <a:ext cx="173146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69051" y="87472"/>
            <a:ext cx="10237262" cy="551433"/>
          </a:xfrm>
          <a:prstGeom prst="rect">
            <a:avLst/>
          </a:prstGeom>
        </p:spPr>
        <p:txBody>
          <a:bodyPr vert="horz" wrap="square" lIns="0" tIns="12700" rIns="0" bIns="0" rtlCol="0">
            <a:spAutoFit/>
          </a:bodyPr>
          <a:lstStyle/>
          <a:p>
            <a:pPr marL="12700">
              <a:lnSpc>
                <a:spcPct val="100000"/>
              </a:lnSpc>
              <a:spcBef>
                <a:spcPts val="100"/>
              </a:spcBef>
            </a:pPr>
            <a:r>
              <a:rPr lang="ar-EG" sz="3500" dirty="0"/>
              <a:t>خطــــــــة العمـــــــــل</a:t>
            </a:r>
          </a:p>
        </p:txBody>
      </p:sp>
      <p:sp>
        <p:nvSpPr>
          <p:cNvPr id="19" name="object 19"/>
          <p:cNvSpPr/>
          <p:nvPr/>
        </p:nvSpPr>
        <p:spPr>
          <a:xfrm>
            <a:off x="7592565" y="1370905"/>
            <a:ext cx="2854304" cy="2953220"/>
          </a:xfrm>
          <a:prstGeom prst="rect">
            <a:avLst/>
          </a:prstGeom>
          <a:blipFill>
            <a:blip r:embed="rId10" cstate="print"/>
            <a:stretch>
              <a:fillRect/>
            </a:stretch>
          </a:blipFill>
        </p:spPr>
        <p:txBody>
          <a:bodyPr wrap="square" lIns="0" tIns="0" rIns="0" bIns="0" rtlCol="0"/>
          <a:lstStyle/>
          <a:p>
            <a:endParaRPr/>
          </a:p>
        </p:txBody>
      </p:sp>
      <p:sp>
        <p:nvSpPr>
          <p:cNvPr id="21" name="object 21"/>
          <p:cNvSpPr/>
          <p:nvPr/>
        </p:nvSpPr>
        <p:spPr>
          <a:xfrm>
            <a:off x="9613900" y="5029953"/>
            <a:ext cx="490465" cy="58243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8508224" y="5266943"/>
            <a:ext cx="1022985" cy="345440"/>
          </a:xfrm>
          <a:prstGeom prst="rect">
            <a:avLst/>
          </a:prstGeom>
        </p:spPr>
        <p:txBody>
          <a:bodyPr vert="horz" wrap="square" lIns="0" tIns="12700" rIns="0" bIns="0" rtlCol="0">
            <a:spAutoFit/>
          </a:bodyPr>
          <a:lstStyle/>
          <a:p>
            <a:pPr marL="12700">
              <a:lnSpc>
                <a:spcPct val="100000"/>
              </a:lnSpc>
              <a:spcBef>
                <a:spcPts val="100"/>
              </a:spcBef>
            </a:pPr>
            <a:r>
              <a:rPr lang="ar-EG" sz="2100" b="1" dirty="0">
                <a:solidFill>
                  <a:srgbClr val="0070C0"/>
                </a:solidFill>
                <a:latin typeface="Arial"/>
                <a:cs typeface="Arial"/>
              </a:rPr>
              <a:t>45 دقيقة</a:t>
            </a:r>
          </a:p>
        </p:txBody>
      </p:sp>
      <p:sp>
        <p:nvSpPr>
          <p:cNvPr id="23" name="object 23"/>
          <p:cNvSpPr txBox="1"/>
          <p:nvPr/>
        </p:nvSpPr>
        <p:spPr>
          <a:xfrm>
            <a:off x="9004301" y="7297940"/>
            <a:ext cx="15308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31</a:t>
            </a:fld>
            <a:endParaRPr sz="1100" b="1" dirty="0">
              <a:solidFill>
                <a:srgbClr val="FFFFFF"/>
              </a:solidFill>
              <a:latin typeface="Arial"/>
              <a:cs typeface="Arial"/>
            </a:endParaRPr>
          </a:p>
        </p:txBody>
      </p:sp>
      <p:sp>
        <p:nvSpPr>
          <p:cNvPr id="24" name="object 24"/>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25" name="object 25"/>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26" name="object 26"/>
          <p:cNvSpPr txBox="1"/>
          <p:nvPr/>
        </p:nvSpPr>
        <p:spPr>
          <a:xfrm>
            <a:off x="4515490" y="7343622"/>
            <a:ext cx="1571663"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graphicFrame>
        <p:nvGraphicFramePr>
          <p:cNvPr id="27" name="Table 26">
            <a:extLst>
              <a:ext uri="{FF2B5EF4-FFF2-40B4-BE49-F238E27FC236}">
                <a16:creationId xmlns:a16="http://schemas.microsoft.com/office/drawing/2014/main" id="{852199E2-BF7A-4F24-8CF4-9D2EE0CF6E15}"/>
              </a:ext>
            </a:extLst>
          </p:cNvPr>
          <p:cNvGraphicFramePr>
            <a:graphicFrameLocks noGrp="1"/>
          </p:cNvGraphicFramePr>
          <p:nvPr>
            <p:extLst>
              <p:ext uri="{D42A27DB-BD31-4B8C-83A1-F6EECF244321}">
                <p14:modId xmlns:p14="http://schemas.microsoft.com/office/powerpoint/2010/main" val="2486414094"/>
              </p:ext>
            </p:extLst>
          </p:nvPr>
        </p:nvGraphicFramePr>
        <p:xfrm>
          <a:off x="201167" y="1345867"/>
          <a:ext cx="7391398" cy="4474857"/>
        </p:xfrm>
        <a:graphic>
          <a:graphicData uri="http://schemas.openxmlformats.org/drawingml/2006/table">
            <a:tbl>
              <a:tblPr rtl="1" firstRow="1" firstCol="1" bandRow="1"/>
              <a:tblGrid>
                <a:gridCol w="1566146">
                  <a:extLst>
                    <a:ext uri="{9D8B030D-6E8A-4147-A177-3AD203B41FA5}">
                      <a16:colId xmlns:a16="http://schemas.microsoft.com/office/drawing/2014/main" val="1008297073"/>
                    </a:ext>
                  </a:extLst>
                </a:gridCol>
                <a:gridCol w="2532676">
                  <a:extLst>
                    <a:ext uri="{9D8B030D-6E8A-4147-A177-3AD203B41FA5}">
                      <a16:colId xmlns:a16="http://schemas.microsoft.com/office/drawing/2014/main" val="736284345"/>
                    </a:ext>
                  </a:extLst>
                </a:gridCol>
                <a:gridCol w="1723533">
                  <a:extLst>
                    <a:ext uri="{9D8B030D-6E8A-4147-A177-3AD203B41FA5}">
                      <a16:colId xmlns:a16="http://schemas.microsoft.com/office/drawing/2014/main" val="2317185955"/>
                    </a:ext>
                  </a:extLst>
                </a:gridCol>
                <a:gridCol w="1569043">
                  <a:extLst>
                    <a:ext uri="{9D8B030D-6E8A-4147-A177-3AD203B41FA5}">
                      <a16:colId xmlns:a16="http://schemas.microsoft.com/office/drawing/2014/main" val="3828225706"/>
                    </a:ext>
                  </a:extLst>
                </a:gridCol>
              </a:tblGrid>
              <a:tr h="680160">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2010214448"/>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375787977"/>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284025374"/>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394943172"/>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55843"/>
            <a:ext cx="10322435" cy="558800"/>
          </a:xfrm>
          <a:prstGeom prst="rect">
            <a:avLst/>
          </a:prstGeom>
        </p:spPr>
        <p:txBody>
          <a:bodyPr vert="horz" wrap="square" lIns="0" tIns="12700" rIns="0" bIns="0" rtlCol="0">
            <a:spAutoFit/>
          </a:bodyPr>
          <a:lstStyle/>
          <a:p>
            <a:pPr marL="12700">
              <a:lnSpc>
                <a:spcPct val="100000"/>
              </a:lnSpc>
              <a:spcBef>
                <a:spcPts val="100"/>
              </a:spcBef>
            </a:pPr>
            <a:r>
              <a:rPr lang="ar-BH" sz="3500" dirty="0"/>
              <a:t>استخلاص الدروس</a:t>
            </a:r>
            <a:endParaRPr lang="ar-EG" sz="3500" dirty="0"/>
          </a:p>
        </p:txBody>
      </p:sp>
      <p:sp>
        <p:nvSpPr>
          <p:cNvPr id="7" name="object 7"/>
          <p:cNvSpPr txBox="1"/>
          <p:nvPr/>
        </p:nvSpPr>
        <p:spPr>
          <a:xfrm>
            <a:off x="9156701" y="7297940"/>
            <a:ext cx="13784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32</a:t>
            </a:fld>
            <a:endParaRPr sz="1100" b="1" dirty="0">
              <a:solidFill>
                <a:srgbClr val="FFFFFF"/>
              </a:solidFill>
              <a:latin typeface="Arial"/>
              <a:cs typeface="Arial"/>
            </a:endParaRPr>
          </a:p>
        </p:txBody>
      </p:sp>
      <p:sp>
        <p:nvSpPr>
          <p:cNvPr id="8" name="object 8"/>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9" name="object 9"/>
          <p:cNvSpPr txBox="1"/>
          <p:nvPr/>
        </p:nvSpPr>
        <p:spPr>
          <a:xfrm>
            <a:off x="2092723" y="7323640"/>
            <a:ext cx="2269490" cy="181610"/>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فيروس كورونا المستجد (كوفيد-19)</a:t>
            </a:r>
          </a:p>
        </p:txBody>
      </p:sp>
      <p:sp>
        <p:nvSpPr>
          <p:cNvPr id="10" name="object 10"/>
          <p:cNvSpPr txBox="1"/>
          <p:nvPr/>
        </p:nvSpPr>
        <p:spPr>
          <a:xfrm>
            <a:off x="4584700" y="7316242"/>
            <a:ext cx="1746489"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graphicFrame>
        <p:nvGraphicFramePr>
          <p:cNvPr id="11" name="Table 10">
            <a:extLst>
              <a:ext uri="{FF2B5EF4-FFF2-40B4-BE49-F238E27FC236}">
                <a16:creationId xmlns:a16="http://schemas.microsoft.com/office/drawing/2014/main" id="{6432FE2F-BC56-4EBC-B372-25E2B83E47D8}"/>
              </a:ext>
            </a:extLst>
          </p:cNvPr>
          <p:cNvGraphicFramePr>
            <a:graphicFrameLocks noGrp="1"/>
          </p:cNvGraphicFramePr>
          <p:nvPr>
            <p:extLst>
              <p:ext uri="{D42A27DB-BD31-4B8C-83A1-F6EECF244321}">
                <p14:modId xmlns:p14="http://schemas.microsoft.com/office/powerpoint/2010/main" val="2756862707"/>
              </p:ext>
            </p:extLst>
          </p:nvPr>
        </p:nvGraphicFramePr>
        <p:xfrm>
          <a:off x="2092723" y="1270000"/>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graphicFrame>
        <p:nvGraphicFramePr>
          <p:cNvPr id="12" name="Table 11">
            <a:extLst>
              <a:ext uri="{FF2B5EF4-FFF2-40B4-BE49-F238E27FC236}">
                <a16:creationId xmlns:a16="http://schemas.microsoft.com/office/drawing/2014/main" id="{79DF9FA4-C8F3-484C-890A-A9E60E567B20}"/>
              </a:ext>
            </a:extLst>
          </p:cNvPr>
          <p:cNvGraphicFramePr>
            <a:graphicFrameLocks noGrp="1"/>
          </p:cNvGraphicFramePr>
          <p:nvPr>
            <p:extLst>
              <p:ext uri="{D42A27DB-BD31-4B8C-83A1-F6EECF244321}">
                <p14:modId xmlns:p14="http://schemas.microsoft.com/office/powerpoint/2010/main" val="3311520214"/>
              </p:ext>
            </p:extLst>
          </p:nvPr>
        </p:nvGraphicFramePr>
        <p:xfrm>
          <a:off x="3447992" y="2287971"/>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graphicFrame>
        <p:nvGraphicFramePr>
          <p:cNvPr id="13" name="Table 12">
            <a:extLst>
              <a:ext uri="{FF2B5EF4-FFF2-40B4-BE49-F238E27FC236}">
                <a16:creationId xmlns:a16="http://schemas.microsoft.com/office/drawing/2014/main" id="{42116B33-F484-4154-AAC5-B73DAB8BD297}"/>
              </a:ext>
            </a:extLst>
          </p:cNvPr>
          <p:cNvGraphicFramePr>
            <a:graphicFrameLocks noGrp="1"/>
          </p:cNvGraphicFramePr>
          <p:nvPr>
            <p:extLst>
              <p:ext uri="{D42A27DB-BD31-4B8C-83A1-F6EECF244321}">
                <p14:modId xmlns:p14="http://schemas.microsoft.com/office/powerpoint/2010/main" val="384595556"/>
              </p:ext>
            </p:extLst>
          </p:nvPr>
        </p:nvGraphicFramePr>
        <p:xfrm>
          <a:off x="4803261" y="3296172"/>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4382"/>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64612" y="94125"/>
            <a:ext cx="10163159" cy="558800"/>
          </a:xfrm>
          <a:prstGeom prst="rect">
            <a:avLst/>
          </a:prstGeom>
        </p:spPr>
        <p:txBody>
          <a:bodyPr vert="horz" wrap="square" lIns="0" tIns="12700" rIns="0" bIns="0" rtlCol="0">
            <a:spAutoFit/>
          </a:bodyPr>
          <a:lstStyle/>
          <a:p>
            <a:pPr marL="12700">
              <a:lnSpc>
                <a:spcPct val="100000"/>
              </a:lnSpc>
              <a:spcBef>
                <a:spcPts val="100"/>
              </a:spcBef>
            </a:pPr>
            <a:r>
              <a:rPr lang="ar-EG" sz="3500" dirty="0"/>
              <a:t>اســــــــتمارة تعليــــــــقات المشــــــاركين</a:t>
            </a:r>
          </a:p>
        </p:txBody>
      </p:sp>
      <p:sp>
        <p:nvSpPr>
          <p:cNvPr id="19" name="object 19"/>
          <p:cNvSpPr/>
          <p:nvPr/>
        </p:nvSpPr>
        <p:spPr>
          <a:xfrm>
            <a:off x="612648" y="1304543"/>
            <a:ext cx="4514088" cy="53980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object 20"/>
          <p:cNvSpPr txBox="1"/>
          <p:nvPr/>
        </p:nvSpPr>
        <p:spPr>
          <a:xfrm>
            <a:off x="5169028" y="2388976"/>
            <a:ext cx="4514087" cy="1469505"/>
          </a:xfrm>
          <a:prstGeom prst="rect">
            <a:avLst/>
          </a:prstGeom>
        </p:spPr>
        <p:txBody>
          <a:bodyPr vert="horz" wrap="square" lIns="0" tIns="21590" rIns="0" bIns="0" rtlCol="0">
            <a:spAutoFit/>
          </a:bodyPr>
          <a:lstStyle/>
          <a:p>
            <a:pPr marL="12700" marR="5080">
              <a:lnSpc>
                <a:spcPct val="97600"/>
              </a:lnSpc>
              <a:spcBef>
                <a:spcPts val="170"/>
              </a:spcBef>
            </a:pPr>
            <a:r>
              <a:rPr lang="ar-EG" sz="3200" i="1" dirty="0">
                <a:latin typeface="Arial"/>
                <a:cs typeface="Arial"/>
              </a:rPr>
              <a:t>ستساعدنا تعليقاتك على الحفاظ على جودة عمليات المحاكاة وملاءمتها في المستقبل وتحسينهما.</a:t>
            </a:r>
          </a:p>
        </p:txBody>
      </p:sp>
      <p:sp>
        <p:nvSpPr>
          <p:cNvPr id="21" name="object 21"/>
          <p:cNvSpPr/>
          <p:nvPr/>
        </p:nvSpPr>
        <p:spPr>
          <a:xfrm>
            <a:off x="6379463" y="5750806"/>
            <a:ext cx="490462" cy="58243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6902118" y="5869301"/>
            <a:ext cx="873760" cy="345440"/>
          </a:xfrm>
          <a:prstGeom prst="rect">
            <a:avLst/>
          </a:prstGeom>
        </p:spPr>
        <p:txBody>
          <a:bodyPr vert="horz" wrap="square" lIns="0" tIns="12700" rIns="0" bIns="0" rtlCol="0">
            <a:spAutoFit/>
          </a:bodyPr>
          <a:lstStyle/>
          <a:p>
            <a:pPr marL="12700">
              <a:lnSpc>
                <a:spcPct val="100000"/>
              </a:lnSpc>
              <a:spcBef>
                <a:spcPts val="100"/>
              </a:spcBef>
            </a:pPr>
            <a:r>
              <a:rPr lang="ar-EG" sz="2100" b="1" dirty="0">
                <a:solidFill>
                  <a:srgbClr val="0070C0"/>
                </a:solidFill>
                <a:latin typeface="Arial"/>
                <a:cs typeface="Arial"/>
              </a:rPr>
              <a:t>5 دقائق</a:t>
            </a:r>
          </a:p>
        </p:txBody>
      </p:sp>
      <p:sp>
        <p:nvSpPr>
          <p:cNvPr id="23" name="object 23"/>
          <p:cNvSpPr txBox="1"/>
          <p:nvPr/>
        </p:nvSpPr>
        <p:spPr>
          <a:xfrm>
            <a:off x="8672851" y="7297940"/>
            <a:ext cx="186232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33</a:t>
            </a:fld>
            <a:endParaRPr sz="1100" b="1" dirty="0">
              <a:solidFill>
                <a:srgbClr val="FFFFFF"/>
              </a:solidFill>
              <a:latin typeface="Arial"/>
              <a:cs typeface="Arial"/>
            </a:endParaRPr>
          </a:p>
        </p:txBody>
      </p:sp>
      <p:sp>
        <p:nvSpPr>
          <p:cNvPr id="24" name="object 24"/>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25" name="object 25"/>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26" name="object 26"/>
          <p:cNvSpPr txBox="1"/>
          <p:nvPr/>
        </p:nvSpPr>
        <p:spPr>
          <a:xfrm>
            <a:off x="4552012" y="7343622"/>
            <a:ext cx="1647619"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3220" y="71349"/>
            <a:ext cx="10086959" cy="558800"/>
          </a:xfrm>
          <a:prstGeom prst="rect">
            <a:avLst/>
          </a:prstGeom>
        </p:spPr>
        <p:txBody>
          <a:bodyPr vert="horz" wrap="square" lIns="0" tIns="12700" rIns="0" bIns="0" rtlCol="0">
            <a:spAutoFit/>
          </a:bodyPr>
          <a:lstStyle/>
          <a:p>
            <a:pPr marL="12700">
              <a:lnSpc>
                <a:spcPct val="100000"/>
              </a:lnSpc>
              <a:spcBef>
                <a:spcPts val="100"/>
              </a:spcBef>
            </a:pPr>
            <a:r>
              <a:rPr lang="ar-EG" sz="3500" b="1" dirty="0">
                <a:solidFill>
                  <a:srgbClr val="FFFFFF"/>
                </a:solidFill>
                <a:latin typeface="Arial"/>
                <a:cs typeface="Arial"/>
              </a:rPr>
              <a:t>الخطــــــوات التــــــــالية والــــــــملخص</a:t>
            </a:r>
          </a:p>
        </p:txBody>
      </p:sp>
      <p:sp>
        <p:nvSpPr>
          <p:cNvPr id="3" name="object 3"/>
          <p:cNvSpPr/>
          <p:nvPr/>
        </p:nvSpPr>
        <p:spPr>
          <a:xfrm>
            <a:off x="1476514" y="1389409"/>
            <a:ext cx="7314842" cy="475657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4223428" y="4775200"/>
            <a:ext cx="2527300" cy="513080"/>
          </a:xfrm>
          <a:prstGeom prst="rect">
            <a:avLst/>
          </a:prstGeom>
        </p:spPr>
        <p:txBody>
          <a:bodyPr vert="horz" wrap="square" lIns="0" tIns="12700" rIns="0" bIns="0" rtlCol="0">
            <a:spAutoFit/>
          </a:bodyPr>
          <a:lstStyle/>
          <a:p>
            <a:pPr marL="12700" algn="ctr">
              <a:lnSpc>
                <a:spcPct val="100000"/>
              </a:lnSpc>
              <a:spcBef>
                <a:spcPts val="100"/>
              </a:spcBef>
            </a:pPr>
            <a:r>
              <a:rPr lang="ar-EG" sz="3200" b="1" dirty="0">
                <a:solidFill>
                  <a:srgbClr val="0070C0"/>
                </a:solidFill>
                <a:latin typeface="Arial"/>
                <a:cs typeface="Arial"/>
              </a:rPr>
              <a:t>الخطوات التالية</a:t>
            </a:r>
          </a:p>
        </p:txBody>
      </p:sp>
      <p:sp>
        <p:nvSpPr>
          <p:cNvPr id="5" name="object 5"/>
          <p:cNvSpPr txBox="1"/>
          <p:nvPr/>
        </p:nvSpPr>
        <p:spPr>
          <a:xfrm>
            <a:off x="9156701" y="7297940"/>
            <a:ext cx="1378476"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a:t>
            </a:r>
            <a:fld id="{81D60167-4931-47E6-BA6A-407CBD079E47}" type="slidenum">
              <a:rPr sz="1100" b="1" dirty="0">
                <a:solidFill>
                  <a:srgbClr val="FFFFFF"/>
                </a:solidFill>
                <a:latin typeface="Arial"/>
                <a:cs typeface="Arial"/>
              </a:rPr>
              <a:t>34</a:t>
            </a:fld>
            <a:endParaRPr sz="1100" b="1" dirty="0">
              <a:solidFill>
                <a:srgbClr val="FFFFFF"/>
              </a:solidFill>
              <a:latin typeface="Arial"/>
              <a:cs typeface="Arial"/>
            </a:endParaRPr>
          </a:p>
        </p:txBody>
      </p:sp>
      <p:sp>
        <p:nvSpPr>
          <p:cNvPr id="6" name="object 6"/>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عملية المحاكاة</a:t>
            </a:r>
          </a:p>
        </p:txBody>
      </p:sp>
      <p:sp>
        <p:nvSpPr>
          <p:cNvPr id="7" name="object 7"/>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8" name="object 8"/>
          <p:cNvSpPr txBox="1"/>
          <p:nvPr/>
        </p:nvSpPr>
        <p:spPr>
          <a:xfrm>
            <a:off x="4519973" y="7343622"/>
            <a:ext cx="1567180"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p:nvPr/>
        </p:nvSpPr>
        <p:spPr>
          <a:xfrm>
            <a:off x="76573" y="7303007"/>
            <a:ext cx="1567180" cy="193040"/>
          </a:xfrm>
          <a:prstGeom prst="rect">
            <a:avLst/>
          </a:prstGeom>
        </p:spPr>
        <p:txBody>
          <a:bodyPr vert="horz" wrap="square" lIns="0" tIns="12700" rIns="0" bIns="0" rtlCol="0">
            <a:spAutoFit/>
          </a:bodyPr>
          <a:lstStyle/>
          <a:p>
            <a:pPr marL="12700">
              <a:lnSpc>
                <a:spcPct val="100000"/>
              </a:lnSpc>
              <a:spcBef>
                <a:spcPts val="100"/>
              </a:spcBef>
            </a:pPr>
            <a:r>
              <a:rPr lang="ar-EG" sz="1100" b="1">
                <a:solidFill>
                  <a:srgbClr val="FFFFFF"/>
                </a:solidFill>
                <a:latin typeface="Arial"/>
                <a:cs typeface="Arial"/>
              </a:rPr>
              <a:t>عملية المحاكاة</a:t>
            </a:r>
          </a:p>
        </p:txBody>
      </p:sp>
      <p:sp>
        <p:nvSpPr>
          <p:cNvPr id="19" name="object 19"/>
          <p:cNvSpPr txBox="1"/>
          <p:nvPr/>
        </p:nvSpPr>
        <p:spPr>
          <a:xfrm>
            <a:off x="2092723" y="7303007"/>
            <a:ext cx="2269490" cy="193040"/>
          </a:xfrm>
          <a:prstGeom prst="rect">
            <a:avLst/>
          </a:prstGeom>
        </p:spPr>
        <p:txBody>
          <a:bodyPr vert="horz" wrap="square" lIns="0" tIns="12700" rIns="0" bIns="0" rtlCol="0">
            <a:spAutoFit/>
          </a:bodyPr>
          <a:lstStyle/>
          <a:p>
            <a:pPr marL="12700">
              <a:lnSpc>
                <a:spcPct val="100000"/>
              </a:lnSpc>
              <a:spcBef>
                <a:spcPts val="100"/>
              </a:spcBef>
            </a:pPr>
            <a:r>
              <a:rPr lang="ar-EG" sz="1100" b="1">
                <a:solidFill>
                  <a:srgbClr val="FFFFFF"/>
                </a:solidFill>
                <a:latin typeface="Arial"/>
                <a:cs typeface="Arial"/>
              </a:rPr>
              <a:t>فيروس كورونا المستجد (كوفيد-19)</a:t>
            </a:r>
          </a:p>
        </p:txBody>
      </p:sp>
      <p:sp>
        <p:nvSpPr>
          <p:cNvPr id="20" name="object 20"/>
          <p:cNvSpPr txBox="1"/>
          <p:nvPr/>
        </p:nvSpPr>
        <p:spPr>
          <a:xfrm>
            <a:off x="8851901" y="7284706"/>
            <a:ext cx="1657876" cy="182101"/>
          </a:xfrm>
          <a:prstGeom prst="rect">
            <a:avLst/>
          </a:prstGeom>
        </p:spPr>
        <p:txBody>
          <a:bodyPr vert="horz" wrap="square" lIns="0" tIns="12700" rIns="0" bIns="0" rtlCol="0">
            <a:spAutoFit/>
          </a:bodyPr>
          <a:lstStyle/>
          <a:p>
            <a:pPr marL="12700">
              <a:lnSpc>
                <a:spcPct val="100000"/>
              </a:lnSpc>
              <a:spcBef>
                <a:spcPts val="100"/>
              </a:spcBef>
            </a:pPr>
            <a:r>
              <a:rPr lang="ar-EG" sz="1100" b="1" dirty="0">
                <a:solidFill>
                  <a:srgbClr val="FFFFFF"/>
                </a:solidFill>
                <a:latin typeface="Arial"/>
                <a:cs typeface="Arial"/>
              </a:rPr>
              <a:t>الصفحة 36</a:t>
            </a:r>
          </a:p>
        </p:txBody>
      </p:sp>
      <p:grpSp>
        <p:nvGrpSpPr>
          <p:cNvPr id="21" name="object 21"/>
          <p:cNvGrpSpPr/>
          <p:nvPr/>
        </p:nvGrpSpPr>
        <p:grpSpPr>
          <a:xfrm>
            <a:off x="0" y="4130741"/>
            <a:ext cx="10693400" cy="2538095"/>
            <a:chOff x="0" y="4083673"/>
            <a:chExt cx="10693400" cy="2538095"/>
          </a:xfrm>
        </p:grpSpPr>
        <p:sp>
          <p:nvSpPr>
            <p:cNvPr id="22" name="object 22"/>
            <p:cNvSpPr/>
            <p:nvPr/>
          </p:nvSpPr>
          <p:spPr>
            <a:xfrm>
              <a:off x="0" y="4083673"/>
              <a:ext cx="10693400" cy="2538095"/>
            </a:xfrm>
            <a:custGeom>
              <a:avLst/>
              <a:gdLst/>
              <a:ahLst/>
              <a:cxnLst/>
              <a:rect l="l" t="t" r="r" b="b"/>
              <a:pathLst>
                <a:path w="10693400" h="2538095">
                  <a:moveTo>
                    <a:pt x="10693400" y="0"/>
                  </a:moveTo>
                  <a:lnTo>
                    <a:pt x="0" y="0"/>
                  </a:lnTo>
                  <a:lnTo>
                    <a:pt x="0" y="2537688"/>
                  </a:lnTo>
                  <a:lnTo>
                    <a:pt x="10693400" y="2537688"/>
                  </a:lnTo>
                  <a:lnTo>
                    <a:pt x="10693400" y="0"/>
                  </a:lnTo>
                  <a:close/>
                </a:path>
              </a:pathLst>
            </a:custGeom>
            <a:solidFill>
              <a:srgbClr val="595959"/>
            </a:solidFill>
          </p:spPr>
          <p:txBody>
            <a:bodyPr wrap="square" lIns="0" tIns="0" rIns="0" bIns="0" rtlCol="0"/>
            <a:lstStyle/>
            <a:p>
              <a:endParaRPr/>
            </a:p>
          </p:txBody>
        </p:sp>
        <p:sp>
          <p:nvSpPr>
            <p:cNvPr id="23" name="object 23"/>
            <p:cNvSpPr/>
            <p:nvPr/>
          </p:nvSpPr>
          <p:spPr>
            <a:xfrm>
              <a:off x="1085088" y="4614671"/>
              <a:ext cx="2167128" cy="18928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24" name="object 24"/>
          <p:cNvSpPr txBox="1">
            <a:spLocks noGrp="1"/>
          </p:cNvSpPr>
          <p:nvPr>
            <p:ph type="title"/>
          </p:nvPr>
        </p:nvSpPr>
        <p:spPr>
          <a:xfrm>
            <a:off x="2832100" y="0"/>
            <a:ext cx="5181599" cy="659155"/>
          </a:xfrm>
          <a:prstGeom prst="rect">
            <a:avLst/>
          </a:prstGeom>
        </p:spPr>
        <p:txBody>
          <a:bodyPr vert="horz" wrap="square" lIns="0" tIns="12700" rIns="0" bIns="0" rtlCol="0">
            <a:spAutoFit/>
          </a:bodyPr>
          <a:lstStyle/>
          <a:p>
            <a:pPr marL="111760" algn="ctr">
              <a:lnSpc>
                <a:spcPct val="100000"/>
              </a:lnSpc>
              <a:spcBef>
                <a:spcPts val="100"/>
              </a:spcBef>
            </a:pPr>
            <a:r>
              <a:rPr lang="ar-EG" dirty="0"/>
              <a:t>شـــــــــكراً لكـــــــم!</a:t>
            </a:r>
          </a:p>
        </p:txBody>
      </p:sp>
      <p:sp>
        <p:nvSpPr>
          <p:cNvPr id="25" name="object 25"/>
          <p:cNvSpPr txBox="1"/>
          <p:nvPr/>
        </p:nvSpPr>
        <p:spPr>
          <a:xfrm>
            <a:off x="1137258" y="4715860"/>
            <a:ext cx="1976945" cy="500137"/>
          </a:xfrm>
          <a:prstGeom prst="rect">
            <a:avLst/>
          </a:prstGeom>
        </p:spPr>
        <p:txBody>
          <a:bodyPr vert="horz" wrap="square" lIns="0" tIns="12700" rIns="0" bIns="0" rtlCol="0">
            <a:spAutoFit/>
          </a:bodyPr>
          <a:lstStyle/>
          <a:p>
            <a:pPr algn="ctr">
              <a:lnSpc>
                <a:spcPts val="1910"/>
              </a:lnSpc>
              <a:spcBef>
                <a:spcPts val="100"/>
              </a:spcBef>
            </a:pPr>
            <a:r>
              <a:rPr lang="ar-EG" sz="1600" b="1">
                <a:latin typeface="Arial"/>
                <a:cs typeface="Arial"/>
              </a:rPr>
              <a:t>الصفحة الإلكترونية لمنظمة الصحة العالمية</a:t>
            </a:r>
          </a:p>
          <a:p>
            <a:pPr marL="1905" algn="ctr">
              <a:lnSpc>
                <a:spcPts val="1910"/>
              </a:lnSpc>
            </a:pPr>
            <a:r>
              <a:rPr lang="ar-EG" sz="1600" b="1">
                <a:latin typeface="Arial"/>
                <a:cs typeface="Arial"/>
              </a:rPr>
              <a:t>الطوارئ</a:t>
            </a:r>
          </a:p>
        </p:txBody>
      </p:sp>
      <p:sp>
        <p:nvSpPr>
          <p:cNvPr id="26" name="object 26"/>
          <p:cNvSpPr txBox="1"/>
          <p:nvPr/>
        </p:nvSpPr>
        <p:spPr>
          <a:xfrm>
            <a:off x="1740968" y="5244536"/>
            <a:ext cx="857885" cy="227329"/>
          </a:xfrm>
          <a:prstGeom prst="rect">
            <a:avLst/>
          </a:prstGeom>
        </p:spPr>
        <p:txBody>
          <a:bodyPr vert="horz" wrap="square" lIns="0" tIns="0" rIns="0" bIns="0" rtlCol="0">
            <a:spAutoFit/>
          </a:bodyPr>
          <a:lstStyle/>
          <a:p>
            <a:pPr>
              <a:lnSpc>
                <a:spcPts val="1770"/>
              </a:lnSpc>
            </a:pPr>
            <a:r>
              <a:rPr lang="ar-EG" sz="1600" b="1">
                <a:latin typeface="Arial"/>
                <a:cs typeface="Arial"/>
              </a:rPr>
              <a:t> الصفحة الإلكترونية</a:t>
            </a:r>
          </a:p>
        </p:txBody>
      </p:sp>
      <p:grpSp>
        <p:nvGrpSpPr>
          <p:cNvPr id="27" name="object 27"/>
          <p:cNvGrpSpPr/>
          <p:nvPr/>
        </p:nvGrpSpPr>
        <p:grpSpPr>
          <a:xfrm>
            <a:off x="1710998" y="4614671"/>
            <a:ext cx="4769485" cy="1892935"/>
            <a:chOff x="1710998" y="4614671"/>
            <a:chExt cx="4769485" cy="1892935"/>
          </a:xfrm>
        </p:grpSpPr>
        <p:sp>
          <p:nvSpPr>
            <p:cNvPr id="28" name="object 28"/>
            <p:cNvSpPr/>
            <p:nvPr/>
          </p:nvSpPr>
          <p:spPr>
            <a:xfrm>
              <a:off x="1710998" y="5238294"/>
              <a:ext cx="915564" cy="932458"/>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9" name="object 29"/>
            <p:cNvSpPr/>
            <p:nvPr/>
          </p:nvSpPr>
          <p:spPr>
            <a:xfrm>
              <a:off x="4312920" y="4614671"/>
              <a:ext cx="2167128" cy="1892808"/>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0" name="object 30"/>
          <p:cNvSpPr txBox="1"/>
          <p:nvPr/>
        </p:nvSpPr>
        <p:spPr>
          <a:xfrm>
            <a:off x="1660765" y="6221039"/>
            <a:ext cx="1012190" cy="197490"/>
          </a:xfrm>
          <a:prstGeom prst="rect">
            <a:avLst/>
          </a:prstGeom>
        </p:spPr>
        <p:txBody>
          <a:bodyPr vert="horz" wrap="square" lIns="0" tIns="12700" rIns="0" bIns="0" rtlCol="0">
            <a:spAutoFit/>
          </a:bodyPr>
          <a:lstStyle/>
          <a:p>
            <a:pPr marL="12700" algn="ctr">
              <a:lnSpc>
                <a:spcPct val="100000"/>
              </a:lnSpc>
              <a:spcBef>
                <a:spcPts val="100"/>
              </a:spcBef>
            </a:pPr>
            <a:r>
              <a:rPr lang="ar-EG" sz="1200" b="1" dirty="0">
                <a:solidFill>
                  <a:srgbClr val="0070C0"/>
                </a:solidFill>
                <a:latin typeface="Arial"/>
                <a:cs typeface="Arial"/>
              </a:rPr>
              <a:t>امسح أو انقر</a:t>
            </a:r>
          </a:p>
        </p:txBody>
      </p:sp>
      <p:sp>
        <p:nvSpPr>
          <p:cNvPr id="31" name="object 31"/>
          <p:cNvSpPr txBox="1"/>
          <p:nvPr/>
        </p:nvSpPr>
        <p:spPr>
          <a:xfrm>
            <a:off x="3671255" y="4165039"/>
            <a:ext cx="3276599" cy="335989"/>
          </a:xfrm>
          <a:prstGeom prst="rect">
            <a:avLst/>
          </a:prstGeom>
        </p:spPr>
        <p:txBody>
          <a:bodyPr vert="horz" wrap="square" lIns="0" tIns="12700" rIns="0" bIns="0" rtlCol="0">
            <a:spAutoFit/>
          </a:bodyPr>
          <a:lstStyle/>
          <a:p>
            <a:pPr marL="12700" algn="ctr">
              <a:lnSpc>
                <a:spcPct val="100000"/>
              </a:lnSpc>
              <a:spcBef>
                <a:spcPts val="100"/>
              </a:spcBef>
            </a:pPr>
            <a:r>
              <a:rPr lang="ar-EG" sz="2100" b="1" dirty="0">
                <a:solidFill>
                  <a:srgbClr val="FFFFFF"/>
                </a:solidFill>
                <a:latin typeface="Arial"/>
                <a:cs typeface="Arial"/>
              </a:rPr>
              <a:t>موارد منظمة الصحة العالمية</a:t>
            </a:r>
          </a:p>
        </p:txBody>
      </p:sp>
      <p:sp>
        <p:nvSpPr>
          <p:cNvPr id="32" name="object 32"/>
          <p:cNvSpPr txBox="1"/>
          <p:nvPr/>
        </p:nvSpPr>
        <p:spPr>
          <a:xfrm>
            <a:off x="180142" y="1046152"/>
            <a:ext cx="10424358" cy="882934"/>
          </a:xfrm>
          <a:prstGeom prst="rect">
            <a:avLst/>
          </a:prstGeom>
        </p:spPr>
        <p:txBody>
          <a:bodyPr vert="horz" wrap="square" lIns="0" tIns="79375" rIns="0" bIns="0" rtlCol="0">
            <a:spAutoFit/>
          </a:bodyPr>
          <a:lstStyle/>
          <a:p>
            <a:pPr marL="635" algn="ctr">
              <a:lnSpc>
                <a:spcPct val="100000"/>
              </a:lnSpc>
              <a:spcBef>
                <a:spcPts val="625"/>
              </a:spcBef>
            </a:pPr>
            <a:r>
              <a:rPr lang="ar-EG" sz="2400" b="1" dirty="0">
                <a:solidFill>
                  <a:srgbClr val="0070C0"/>
                </a:solidFill>
                <a:latin typeface="Arial"/>
                <a:cs typeface="Arial"/>
              </a:rPr>
              <a:t>للحصول على الدعم التقني بشأن عملية المحاكاة،</a:t>
            </a:r>
          </a:p>
          <a:p>
            <a:pPr algn="ctr">
              <a:lnSpc>
                <a:spcPct val="100000"/>
              </a:lnSpc>
              <a:spcBef>
                <a:spcPts val="530"/>
              </a:spcBef>
            </a:pPr>
            <a:r>
              <a:rPr lang="ar-EG" sz="2400" b="1" dirty="0">
                <a:solidFill>
                  <a:srgbClr val="0070C0"/>
                </a:solidFill>
                <a:latin typeface="Arial"/>
                <a:cs typeface="Arial"/>
              </a:rPr>
              <a:t>يُرجى الاتصال بجهة التنسيق المعنية في المكتب القُطري أو المكتب الإقليمي للمنظمة، على النحو التالي:</a:t>
            </a:r>
          </a:p>
        </p:txBody>
      </p:sp>
      <p:sp>
        <p:nvSpPr>
          <p:cNvPr id="33" name="object 33"/>
          <p:cNvSpPr txBox="1"/>
          <p:nvPr/>
        </p:nvSpPr>
        <p:spPr>
          <a:xfrm>
            <a:off x="5649991" y="2079207"/>
            <a:ext cx="3473743" cy="2039789"/>
          </a:xfrm>
          <a:prstGeom prst="rect">
            <a:avLst/>
          </a:prstGeom>
        </p:spPr>
        <p:txBody>
          <a:bodyPr vert="horz" wrap="square" lIns="0" tIns="24130" rIns="0" bIns="0" rtlCol="0">
            <a:spAutoFit/>
          </a:bodyPr>
          <a:lstStyle/>
          <a:p>
            <a:pPr marL="12700" marR="5080" algn="l">
              <a:lnSpc>
                <a:spcPct val="130200"/>
              </a:lnSpc>
              <a:spcBef>
                <a:spcPts val="190"/>
              </a:spcBef>
            </a:pPr>
            <a:r>
              <a:rPr lang="ar-EG" sz="1600" b="1" dirty="0">
                <a:solidFill>
                  <a:srgbClr val="0070C0"/>
                </a:solidFill>
                <a:latin typeface="Arial"/>
                <a:cs typeface="Arial"/>
              </a:rPr>
              <a:t>المكتب الإقليمي لأفريقيا:  </a:t>
            </a:r>
          </a:p>
          <a:p>
            <a:pPr marL="12700" marR="5080" algn="l">
              <a:lnSpc>
                <a:spcPct val="130200"/>
              </a:lnSpc>
              <a:spcBef>
                <a:spcPts val="190"/>
              </a:spcBef>
            </a:pPr>
            <a:r>
              <a:rPr lang="ar-EG" sz="1600" b="1" dirty="0">
                <a:solidFill>
                  <a:srgbClr val="0070C0"/>
                </a:solidFill>
                <a:latin typeface="Arial"/>
                <a:cs typeface="Arial"/>
              </a:rPr>
              <a:t>المكتب الإقليمي لشرق المتوسط: </a:t>
            </a:r>
          </a:p>
          <a:p>
            <a:pPr marL="12700" marR="5080" algn="l">
              <a:lnSpc>
                <a:spcPct val="130200"/>
              </a:lnSpc>
              <a:spcBef>
                <a:spcPts val="190"/>
              </a:spcBef>
            </a:pPr>
            <a:r>
              <a:rPr lang="ar-EG" sz="1600" b="1" dirty="0">
                <a:solidFill>
                  <a:srgbClr val="0070C0"/>
                </a:solidFill>
                <a:latin typeface="Arial"/>
                <a:cs typeface="Arial"/>
              </a:rPr>
              <a:t>المكتب الإقليمي لأوروبا:  </a:t>
            </a:r>
          </a:p>
          <a:p>
            <a:pPr marL="12700" marR="5080" algn="l">
              <a:lnSpc>
                <a:spcPct val="130200"/>
              </a:lnSpc>
              <a:spcBef>
                <a:spcPts val="190"/>
              </a:spcBef>
            </a:pPr>
            <a:r>
              <a:rPr lang="ar-EG" sz="1600" b="1" dirty="0">
                <a:solidFill>
                  <a:srgbClr val="0070C0"/>
                </a:solidFill>
                <a:latin typeface="Arial"/>
                <a:cs typeface="Arial"/>
              </a:rPr>
              <a:t>منظمة الصحة للبلدان الأمريكية:  </a:t>
            </a:r>
          </a:p>
          <a:p>
            <a:pPr marL="12700" marR="5080" algn="l">
              <a:lnSpc>
                <a:spcPct val="130200"/>
              </a:lnSpc>
              <a:spcBef>
                <a:spcPts val="190"/>
              </a:spcBef>
            </a:pPr>
            <a:r>
              <a:rPr lang="ar-EG" sz="1600" b="1" dirty="0">
                <a:solidFill>
                  <a:srgbClr val="0070C0"/>
                </a:solidFill>
                <a:latin typeface="Arial"/>
                <a:cs typeface="Arial"/>
              </a:rPr>
              <a:t>المكتب الإقليمي لجنوب شرق آسيا:  </a:t>
            </a:r>
          </a:p>
          <a:p>
            <a:pPr marL="12700" marR="5080" algn="l">
              <a:lnSpc>
                <a:spcPct val="130200"/>
              </a:lnSpc>
              <a:spcBef>
                <a:spcPts val="190"/>
              </a:spcBef>
            </a:pPr>
            <a:r>
              <a:rPr lang="ar-EG" sz="1600" b="1" dirty="0">
                <a:solidFill>
                  <a:srgbClr val="0070C0"/>
                </a:solidFill>
                <a:latin typeface="Arial"/>
                <a:cs typeface="Arial"/>
              </a:rPr>
              <a:t>المكتب الإقليمي لغرب المحيط الهادئ:</a:t>
            </a:r>
          </a:p>
        </p:txBody>
      </p:sp>
      <p:sp>
        <p:nvSpPr>
          <p:cNvPr id="34" name="object 34"/>
          <p:cNvSpPr txBox="1"/>
          <p:nvPr/>
        </p:nvSpPr>
        <p:spPr>
          <a:xfrm>
            <a:off x="1837944" y="2118276"/>
            <a:ext cx="3695700" cy="1943100"/>
          </a:xfrm>
          <a:prstGeom prst="rect">
            <a:avLst/>
          </a:prstGeom>
        </p:spPr>
        <p:txBody>
          <a:bodyPr vert="horz" wrap="square" lIns="0" tIns="24765" rIns="0" bIns="0" rtlCol="0">
            <a:spAutoFit/>
          </a:bodyPr>
          <a:lstStyle/>
          <a:p>
            <a:pPr marL="12700" marR="5080">
              <a:lnSpc>
                <a:spcPct val="130000"/>
              </a:lnSpc>
              <a:spcBef>
                <a:spcPts val="195"/>
              </a:spcBef>
            </a:pPr>
            <a:r>
              <a:rPr lang="en-US" sz="1600" b="1" u="heavy" dirty="0">
                <a:solidFill>
                  <a:srgbClr val="0563C1"/>
                </a:solidFill>
                <a:uFill>
                  <a:solidFill>
                    <a:srgbClr val="0563C1"/>
                  </a:solidFill>
                </a:uFill>
                <a:latin typeface="Arial"/>
                <a:cs typeface="Arial"/>
                <a:hlinkClick r:id="rId12"/>
              </a:rPr>
              <a:t>stephenm@who.int </a:t>
            </a:r>
            <a:r>
              <a:rPr lang="en-US" sz="1600" b="1" u="heavy" dirty="0">
                <a:solidFill>
                  <a:srgbClr val="0563C1"/>
                </a:solidFill>
                <a:uFill>
                  <a:solidFill>
                    <a:srgbClr val="0563C1"/>
                  </a:solidFill>
                </a:uFill>
                <a:latin typeface="Arial"/>
                <a:cs typeface="Arial"/>
                <a:hlinkClick r:id="rId13"/>
              </a:rPr>
              <a:t> samhourid@who.int </a:t>
            </a:r>
            <a:r>
              <a:rPr lang="en-US" sz="1600" b="1" u="heavy" dirty="0">
                <a:solidFill>
                  <a:srgbClr val="0563C1"/>
                </a:solidFill>
                <a:uFill>
                  <a:solidFill>
                    <a:srgbClr val="0563C1"/>
                  </a:solidFill>
                </a:uFill>
                <a:latin typeface="Arial"/>
                <a:cs typeface="Arial"/>
              </a:rPr>
              <a:t> schmidtt@who.int</a:t>
            </a:r>
            <a:r>
              <a:rPr lang="en-US" sz="1600" b="1" u="heavy" dirty="0">
                <a:solidFill>
                  <a:srgbClr val="0563C1"/>
                </a:solidFill>
                <a:uFill>
                  <a:solidFill>
                    <a:srgbClr val="0563C1"/>
                  </a:solidFill>
                </a:uFill>
                <a:latin typeface="Arial"/>
                <a:cs typeface="Arial"/>
                <a:hlinkClick r:id="rId14"/>
              </a:rPr>
              <a:t> rashforda@who.int </a:t>
            </a:r>
            <a:r>
              <a:rPr lang="en-US" sz="1600" b="1" u="heavy" dirty="0">
                <a:solidFill>
                  <a:srgbClr val="0563C1"/>
                </a:solidFill>
                <a:uFill>
                  <a:solidFill>
                    <a:srgbClr val="0563C1"/>
                  </a:solidFill>
                </a:uFill>
                <a:latin typeface="Arial"/>
                <a:cs typeface="Arial"/>
                <a:hlinkClick r:id="rId15"/>
              </a:rPr>
              <a:t> andragro@paho.org</a:t>
            </a:r>
          </a:p>
          <a:p>
            <a:pPr marL="12700" marR="527050">
              <a:lnSpc>
                <a:spcPct val="130000"/>
              </a:lnSpc>
              <a:spcBef>
                <a:spcPts val="25"/>
              </a:spcBef>
            </a:pPr>
            <a:r>
              <a:rPr lang="en-US" sz="1600" b="1" u="heavy" dirty="0">
                <a:solidFill>
                  <a:srgbClr val="0563C1"/>
                </a:solidFill>
                <a:uFill>
                  <a:solidFill>
                    <a:srgbClr val="0563C1"/>
                  </a:solidFill>
                </a:uFill>
                <a:latin typeface="Arial"/>
                <a:cs typeface="Arial"/>
              </a:rPr>
              <a:t>katom@who.int</a:t>
            </a:r>
            <a:r>
              <a:rPr lang="en-US" sz="1600" b="1" u="heavy" dirty="0">
                <a:solidFill>
                  <a:srgbClr val="0563C1"/>
                </a:solidFill>
                <a:uFill>
                  <a:solidFill>
                    <a:srgbClr val="0563C1"/>
                  </a:solidFill>
                </a:uFill>
                <a:latin typeface="Arial"/>
                <a:cs typeface="Arial"/>
                <a:hlinkClick r:id="rId16"/>
              </a:rPr>
              <a:t> htikem@who.int </a:t>
            </a:r>
            <a:r>
              <a:rPr lang="en-US" sz="1600" b="1" u="heavy" dirty="0">
                <a:solidFill>
                  <a:srgbClr val="0563C1"/>
                </a:solidFill>
                <a:uFill>
                  <a:solidFill>
                    <a:srgbClr val="0563C1"/>
                  </a:solidFill>
                </a:uFill>
                <a:latin typeface="Arial"/>
                <a:cs typeface="Arial"/>
              </a:rPr>
              <a:t> eshofoniea@who.int</a:t>
            </a:r>
          </a:p>
        </p:txBody>
      </p:sp>
      <p:grpSp>
        <p:nvGrpSpPr>
          <p:cNvPr id="35" name="object 35"/>
          <p:cNvGrpSpPr/>
          <p:nvPr/>
        </p:nvGrpSpPr>
        <p:grpSpPr>
          <a:xfrm>
            <a:off x="4940808" y="4614671"/>
            <a:ext cx="4764405" cy="1892935"/>
            <a:chOff x="4940808" y="4614671"/>
            <a:chExt cx="4764405" cy="1892935"/>
          </a:xfrm>
        </p:grpSpPr>
        <p:sp>
          <p:nvSpPr>
            <p:cNvPr id="36" name="object 36"/>
            <p:cNvSpPr/>
            <p:nvPr/>
          </p:nvSpPr>
          <p:spPr>
            <a:xfrm>
              <a:off x="4940808" y="5236463"/>
              <a:ext cx="911351" cy="935736"/>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7" name="object 37"/>
            <p:cNvSpPr/>
            <p:nvPr/>
          </p:nvSpPr>
          <p:spPr>
            <a:xfrm>
              <a:off x="7540752" y="4614671"/>
              <a:ext cx="2164079" cy="1892808"/>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8" name="object 38"/>
          <p:cNvSpPr txBox="1"/>
          <p:nvPr/>
        </p:nvSpPr>
        <p:spPr>
          <a:xfrm>
            <a:off x="4890388" y="6185364"/>
            <a:ext cx="1012190" cy="197490"/>
          </a:xfrm>
          <a:prstGeom prst="rect">
            <a:avLst/>
          </a:prstGeom>
        </p:spPr>
        <p:txBody>
          <a:bodyPr vert="horz" wrap="square" lIns="0" tIns="12700" rIns="0" bIns="0" rtlCol="0">
            <a:spAutoFit/>
          </a:bodyPr>
          <a:lstStyle/>
          <a:p>
            <a:pPr marL="12700" algn="ctr">
              <a:lnSpc>
                <a:spcPct val="100000"/>
              </a:lnSpc>
              <a:spcBef>
                <a:spcPts val="100"/>
              </a:spcBef>
            </a:pPr>
            <a:r>
              <a:rPr lang="ar-EG" sz="1200" b="1" dirty="0">
                <a:solidFill>
                  <a:srgbClr val="0070C0"/>
                </a:solidFill>
                <a:latin typeface="Arial"/>
                <a:cs typeface="Arial"/>
              </a:rPr>
              <a:t>امسح أو انقر</a:t>
            </a:r>
          </a:p>
        </p:txBody>
      </p:sp>
      <p:sp>
        <p:nvSpPr>
          <p:cNvPr id="39" name="object 39"/>
          <p:cNvSpPr txBox="1"/>
          <p:nvPr/>
        </p:nvSpPr>
        <p:spPr>
          <a:xfrm>
            <a:off x="7533478" y="4682476"/>
            <a:ext cx="2167129" cy="536044"/>
          </a:xfrm>
          <a:prstGeom prst="rect">
            <a:avLst/>
          </a:prstGeom>
        </p:spPr>
        <p:txBody>
          <a:bodyPr vert="horz" wrap="square" lIns="0" tIns="22860" rIns="0" bIns="0" rtlCol="0">
            <a:spAutoFit/>
          </a:bodyPr>
          <a:lstStyle/>
          <a:p>
            <a:pPr marL="640080" marR="5080" indent="-628015" algn="ctr">
              <a:lnSpc>
                <a:spcPts val="1900"/>
              </a:lnSpc>
              <a:spcBef>
                <a:spcPts val="180"/>
              </a:spcBef>
            </a:pPr>
            <a:r>
              <a:rPr lang="ar-EG" sz="1600" b="1" dirty="0">
                <a:latin typeface="Arial"/>
                <a:cs typeface="Arial"/>
              </a:rPr>
              <a:t>منظمة الصحة العالمية</a:t>
            </a:r>
          </a:p>
          <a:p>
            <a:pPr marL="640080" marR="5080" indent="-628015" algn="ctr">
              <a:lnSpc>
                <a:spcPts val="1900"/>
              </a:lnSpc>
              <a:spcBef>
                <a:spcPts val="180"/>
              </a:spcBef>
            </a:pPr>
            <a:r>
              <a:rPr lang="ar-EG" sz="1600" b="1" dirty="0">
                <a:latin typeface="Arial"/>
                <a:cs typeface="Arial"/>
              </a:rPr>
              <a:t> عمليات المحاكاة</a:t>
            </a:r>
          </a:p>
        </p:txBody>
      </p:sp>
      <p:sp>
        <p:nvSpPr>
          <p:cNvPr id="40" name="object 40"/>
          <p:cNvSpPr txBox="1"/>
          <p:nvPr/>
        </p:nvSpPr>
        <p:spPr>
          <a:xfrm>
            <a:off x="8122974" y="5244536"/>
            <a:ext cx="1000760" cy="467995"/>
          </a:xfrm>
          <a:prstGeom prst="rect">
            <a:avLst/>
          </a:prstGeom>
        </p:spPr>
        <p:txBody>
          <a:bodyPr vert="horz" wrap="square" lIns="0" tIns="0" rIns="0" bIns="0" rtlCol="0">
            <a:spAutoFit/>
          </a:bodyPr>
          <a:lstStyle/>
          <a:p>
            <a:pPr>
              <a:lnSpc>
                <a:spcPts val="1755"/>
              </a:lnSpc>
            </a:pPr>
            <a:r>
              <a:rPr lang="ar-EG" sz="1600" b="1">
                <a:latin typeface="Arial"/>
                <a:cs typeface="Arial"/>
              </a:rPr>
              <a:t>عمليات المحاكاة</a:t>
            </a:r>
          </a:p>
          <a:p>
            <a:pPr marL="44450">
              <a:lnSpc>
                <a:spcPts val="1910"/>
              </a:lnSpc>
            </a:pPr>
            <a:endParaRPr lang="ar-EG" sz="1600" b="1">
              <a:latin typeface="Arial"/>
              <a:cs typeface="Arial"/>
            </a:endParaRPr>
          </a:p>
        </p:txBody>
      </p:sp>
      <p:sp>
        <p:nvSpPr>
          <p:cNvPr id="41" name="object 41"/>
          <p:cNvSpPr/>
          <p:nvPr/>
        </p:nvSpPr>
        <p:spPr>
          <a:xfrm>
            <a:off x="8131823" y="5215997"/>
            <a:ext cx="982214" cy="977042"/>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2" name="object 42"/>
          <p:cNvSpPr txBox="1"/>
          <p:nvPr/>
        </p:nvSpPr>
        <p:spPr>
          <a:xfrm>
            <a:off x="8131823" y="6221039"/>
            <a:ext cx="1012190" cy="197490"/>
          </a:xfrm>
          <a:prstGeom prst="rect">
            <a:avLst/>
          </a:prstGeom>
        </p:spPr>
        <p:txBody>
          <a:bodyPr vert="horz" wrap="square" lIns="0" tIns="12700" rIns="0" bIns="0" rtlCol="0">
            <a:spAutoFit/>
          </a:bodyPr>
          <a:lstStyle/>
          <a:p>
            <a:pPr marL="12700" algn="ctr">
              <a:lnSpc>
                <a:spcPct val="100000"/>
              </a:lnSpc>
              <a:spcBef>
                <a:spcPts val="100"/>
              </a:spcBef>
            </a:pPr>
            <a:r>
              <a:rPr lang="ar-EG" sz="1200" b="1" dirty="0">
                <a:solidFill>
                  <a:srgbClr val="0070C0"/>
                </a:solidFill>
                <a:latin typeface="Arial"/>
                <a:cs typeface="Arial"/>
              </a:rPr>
              <a:t>امسح أو انقر</a:t>
            </a:r>
          </a:p>
        </p:txBody>
      </p:sp>
      <p:sp>
        <p:nvSpPr>
          <p:cNvPr id="43" name="object 39">
            <a:extLst>
              <a:ext uri="{FF2B5EF4-FFF2-40B4-BE49-F238E27FC236}">
                <a16:creationId xmlns:a16="http://schemas.microsoft.com/office/drawing/2014/main" id="{3B36FAB0-706E-4446-BF27-4658419131E2}"/>
              </a:ext>
            </a:extLst>
          </p:cNvPr>
          <p:cNvSpPr txBox="1"/>
          <p:nvPr/>
        </p:nvSpPr>
        <p:spPr>
          <a:xfrm>
            <a:off x="4299805" y="4692164"/>
            <a:ext cx="2167129" cy="779701"/>
          </a:xfrm>
          <a:prstGeom prst="rect">
            <a:avLst/>
          </a:prstGeom>
        </p:spPr>
        <p:txBody>
          <a:bodyPr vert="horz" wrap="square" lIns="0" tIns="22860" rIns="0" bIns="0" rtlCol="0">
            <a:spAutoFit/>
          </a:bodyPr>
          <a:lstStyle/>
          <a:p>
            <a:pPr marL="550545" marR="348615" indent="-94615">
              <a:lnSpc>
                <a:spcPts val="1900"/>
              </a:lnSpc>
              <a:spcBef>
                <a:spcPts val="1730"/>
              </a:spcBef>
            </a:pPr>
            <a:r>
              <a:rPr lang="ar-EG" sz="1600" b="1" dirty="0">
                <a:latin typeface="Arial"/>
                <a:cs typeface="Arial"/>
              </a:rPr>
              <a:t>المزيد من المعلومات عن كوفيد-19</a:t>
            </a:r>
          </a:p>
          <a:p>
            <a:pPr marL="640080" marR="5080" indent="-628015" algn="ctr">
              <a:lnSpc>
                <a:spcPts val="1900"/>
              </a:lnSpc>
              <a:spcBef>
                <a:spcPts val="180"/>
              </a:spcBef>
            </a:pPr>
            <a:endParaRPr lang="ar-EG" sz="1600" b="1" dirty="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nvSpPr>
        <p:spPr>
          <a:xfrm>
            <a:off x="450953" y="2821317"/>
            <a:ext cx="5142584" cy="3161157"/>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450953" y="1048980"/>
            <a:ext cx="9848850" cy="5666616"/>
          </a:xfrm>
          <a:prstGeom prst="rect">
            <a:avLst/>
          </a:prstGeom>
        </p:spPr>
        <p:txBody>
          <a:bodyPr vert="horz" wrap="square" lIns="0" tIns="12700" rIns="0" bIns="0" rtlCol="0">
            <a:spAutoFit/>
          </a:bodyPr>
          <a:lstStyle/>
          <a:p>
            <a:pPr algn="ctr">
              <a:lnSpc>
                <a:spcPct val="100000"/>
              </a:lnSpc>
              <a:spcBef>
                <a:spcPts val="100"/>
              </a:spcBef>
            </a:pPr>
            <a:r>
              <a:rPr lang="ar-EG" sz="2800" b="1" dirty="0">
                <a:solidFill>
                  <a:srgbClr val="005D85"/>
                </a:solidFill>
                <a:latin typeface="Arial"/>
                <a:cs typeface="Arial"/>
              </a:rPr>
              <a:t>تقديم منظمة الصحة العالمية للمشورة المُحدّثة والدقيقة</a:t>
            </a:r>
          </a:p>
          <a:p>
            <a:pPr>
              <a:lnSpc>
                <a:spcPct val="100000"/>
              </a:lnSpc>
              <a:spcBef>
                <a:spcPts val="15"/>
              </a:spcBef>
            </a:pPr>
            <a:endParaRPr sz="2400" dirty="0">
              <a:latin typeface="Arial"/>
              <a:cs typeface="Arial"/>
            </a:endParaRPr>
          </a:p>
          <a:p>
            <a:pPr marL="12700" marR="5080">
              <a:lnSpc>
                <a:spcPts val="2500"/>
              </a:lnSpc>
            </a:pPr>
            <a:r>
              <a:rPr lang="ar-EG" sz="2400" i="1" dirty="0">
                <a:latin typeface="Arial"/>
                <a:cs typeface="Arial"/>
              </a:rPr>
              <a:t>يتمثل أهم أدوار المنظمة أثناء الطوارئ الصحية من قبيل كوفيد-19، في جمع البيانات والبحوث من شتى أنحاء العالم، وتقييمها، ثم تزويد البلدان بالمشورة حول كيفية الاستجابة.</a:t>
            </a:r>
          </a:p>
          <a:p>
            <a:pPr marL="55244" marR="5251450" indent="-635" algn="just">
              <a:lnSpc>
                <a:spcPct val="97800"/>
              </a:lnSpc>
              <a:spcBef>
                <a:spcPts val="1764"/>
              </a:spcBef>
            </a:pPr>
            <a:r>
              <a:rPr lang="ar-EG" sz="2400" i="1" dirty="0">
                <a:latin typeface="Arial"/>
                <a:cs typeface="Arial"/>
              </a:rPr>
              <a:t>ومنذ كانون الثاني/ يناير 2020، نشرت المنظمة أكثر من 100 وثيقة بشأن كوفيد-19.  ويتضمن أكثر من نصف هذه الوثائق إرشادات تقنية بشأن كيفية تحديد الحالات واختبارها، وكيفية تقديم الرعاية المأمونة والملائمة إلى الأشخاص استناداً إلى مدى وخامة مرضهم، وكيفية تتبع المخالطين وإيداعهم الحجر الصحي، وكيفية الوقاية من انتقال المرض من شخص إلى آخر، وكيفية حماية العاملين في الرعاية الصحية، وكيفية مساعدة المجتمعات المحلية على حشد الاستجابة الملائمة.</a:t>
            </a:r>
          </a:p>
        </p:txBody>
      </p:sp>
      <p:sp>
        <p:nvSpPr>
          <p:cNvPr id="8" name="object 8"/>
          <p:cNvSpPr txBox="1">
            <a:spLocks noGrp="1"/>
          </p:cNvSpPr>
          <p:nvPr>
            <p:ph type="title"/>
          </p:nvPr>
        </p:nvSpPr>
        <p:spPr>
          <a:xfrm>
            <a:off x="2362339" y="64600"/>
            <a:ext cx="8128000" cy="574040"/>
          </a:xfrm>
          <a:prstGeom prst="rect">
            <a:avLst/>
          </a:prstGeom>
        </p:spPr>
        <p:txBody>
          <a:bodyPr vert="horz" wrap="square" lIns="0" tIns="12700" rIns="0" bIns="0" rtlCol="0">
            <a:spAutoFit/>
          </a:bodyPr>
          <a:lstStyle/>
          <a:p>
            <a:pPr marL="12700">
              <a:lnSpc>
                <a:spcPct val="100000"/>
              </a:lnSpc>
              <a:spcBef>
                <a:spcPts val="100"/>
              </a:spcBef>
            </a:pPr>
            <a:r>
              <a:rPr lang="ar-EG" sz="3600" dirty="0"/>
              <a:t>توجيــــــه التأهــــــــب والاســـــــتجابة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41700" y="127000"/>
            <a:ext cx="6878955" cy="513080"/>
          </a:xfrm>
          <a:prstGeom prst="rect">
            <a:avLst/>
          </a:prstGeom>
        </p:spPr>
        <p:txBody>
          <a:bodyPr vert="horz" wrap="square" lIns="0" tIns="12700" rIns="0" bIns="0" rtlCol="0">
            <a:spAutoFit/>
          </a:bodyPr>
          <a:lstStyle/>
          <a:p>
            <a:pPr marL="12700" algn="just">
              <a:lnSpc>
                <a:spcPct val="100000"/>
              </a:lnSpc>
              <a:spcBef>
                <a:spcPts val="100"/>
              </a:spcBef>
            </a:pPr>
            <a:r>
              <a:rPr lang="ar-EG" sz="3200" dirty="0"/>
              <a:t>ما هو تمــــــرين المحاكـــــــــاة؟</a:t>
            </a: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3" name="object 3"/>
          <p:cNvSpPr txBox="1">
            <a:spLocks noGrp="1"/>
          </p:cNvSpPr>
          <p:nvPr>
            <p:ph type="body" idx="1"/>
          </p:nvPr>
        </p:nvSpPr>
        <p:spPr>
          <a:xfrm>
            <a:off x="305840" y="2184400"/>
            <a:ext cx="10081720" cy="1970603"/>
          </a:xfrm>
          <a:prstGeom prst="rect">
            <a:avLst/>
          </a:prstGeom>
        </p:spPr>
        <p:txBody>
          <a:bodyPr vert="horz" wrap="square" lIns="0" tIns="55244" rIns="0" bIns="0" rtlCol="0">
            <a:spAutoFit/>
          </a:bodyPr>
          <a:lstStyle/>
          <a:p>
            <a:pPr marL="19050" marR="5080" algn="ctr">
              <a:lnSpc>
                <a:spcPct val="88800"/>
              </a:lnSpc>
              <a:spcBef>
                <a:spcPts val="434"/>
              </a:spcBef>
            </a:pPr>
            <a:r>
              <a:rPr lang="ar-EG" sz="2800" dirty="0">
                <a:cs typeface="+mn-cs"/>
              </a:rPr>
              <a:t>يتمثل </a:t>
            </a:r>
            <a:r>
              <a:rPr lang="ar-EG" sz="2800" b="1" dirty="0">
                <a:solidFill>
                  <a:srgbClr val="005D85"/>
                </a:solidFill>
                <a:latin typeface="Calibri"/>
                <a:cs typeface="+mn-cs"/>
              </a:rPr>
              <a:t>تمرين المحاكاة</a:t>
            </a:r>
            <a:r>
              <a:rPr lang="ar-EG" sz="2800" dirty="0">
                <a:cs typeface="+mn-cs"/>
              </a:rPr>
              <a:t> في حدث قائم على المناقشة يستخدم سيناريو تدريجي يحاكي الواقع، وسلسلة من الفقرات المعدة سلفاً، لتوجيه المشاركين إلى النظر في أثر الطوارئ الصحية المحتملة على الخطط والإجراءات والقدرات القائمة.</a:t>
            </a:r>
          </a:p>
          <a:p>
            <a:pPr marL="6350">
              <a:lnSpc>
                <a:spcPct val="100000"/>
              </a:lnSpc>
              <a:spcBef>
                <a:spcPts val="15"/>
              </a:spcBef>
            </a:pPr>
            <a:endParaRPr sz="2800" dirty="0">
              <a:cs typeface="+mn-cs"/>
            </a:endParaRPr>
          </a:p>
          <a:p>
            <a:pPr marL="250190" marR="234315" algn="ctr">
              <a:lnSpc>
                <a:spcPts val="2620"/>
              </a:lnSpc>
            </a:pPr>
            <a:r>
              <a:rPr lang="ar-EG" sz="2800" dirty="0">
                <a:cs typeface="+mn-cs"/>
              </a:rPr>
              <a:t>"إن تمرين المحاكاة </a:t>
            </a:r>
            <a:r>
              <a:rPr lang="ar-EG" sz="2800" b="1" dirty="0">
                <a:solidFill>
                  <a:srgbClr val="005D85"/>
                </a:solidFill>
                <a:latin typeface="Calibri"/>
                <a:cs typeface="+mn-cs"/>
              </a:rPr>
              <a:t>يحاكي حالة طوارئ</a:t>
            </a:r>
            <a:r>
              <a:rPr lang="ar-EG" sz="2800" dirty="0">
                <a:cs typeface="+mn-cs"/>
              </a:rPr>
              <a:t> في ظروف غير رسمية خالية من الضغوط."</a:t>
            </a:r>
          </a:p>
        </p:txBody>
      </p:sp>
      <p:sp>
        <p:nvSpPr>
          <p:cNvPr id="4" name="object 4"/>
          <p:cNvSpPr txBox="1"/>
          <p:nvPr/>
        </p:nvSpPr>
        <p:spPr>
          <a:xfrm>
            <a:off x="3213100" y="5080000"/>
            <a:ext cx="4800599" cy="382156"/>
          </a:xfrm>
          <a:prstGeom prst="rect">
            <a:avLst/>
          </a:prstGeom>
        </p:spPr>
        <p:txBody>
          <a:bodyPr vert="horz" wrap="square" lIns="0" tIns="12700" rIns="0" bIns="0" rtlCol="0">
            <a:spAutoFit/>
          </a:bodyPr>
          <a:lstStyle/>
          <a:p>
            <a:pPr marL="12700">
              <a:lnSpc>
                <a:spcPct val="100000"/>
              </a:lnSpc>
              <a:spcBef>
                <a:spcPts val="100"/>
              </a:spcBef>
            </a:pPr>
            <a:r>
              <a:rPr lang="ar-EG" sz="2400" dirty="0">
                <a:latin typeface="Arial"/>
                <a:cs typeface="Arial"/>
              </a:rPr>
              <a:t>- دليل منظمة الصحة العالمية للتمارين، 2017</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94300" y="84057"/>
            <a:ext cx="5165852" cy="505267"/>
          </a:xfrm>
          <a:prstGeom prst="rect">
            <a:avLst/>
          </a:prstGeom>
        </p:spPr>
        <p:txBody>
          <a:bodyPr vert="horz" wrap="square" lIns="0" tIns="12700" rIns="0" bIns="0" rtlCol="0">
            <a:spAutoFit/>
          </a:bodyPr>
          <a:lstStyle/>
          <a:p>
            <a:pPr marL="12700">
              <a:lnSpc>
                <a:spcPct val="100000"/>
              </a:lnSpc>
              <a:spcBef>
                <a:spcPts val="100"/>
              </a:spcBef>
            </a:pPr>
            <a:r>
              <a:rPr lang="ar-EG" sz="3200" dirty="0"/>
              <a:t>التصـــــــميم والغــــــــرض</a:t>
            </a:r>
          </a:p>
        </p:txBody>
      </p:sp>
      <p:sp>
        <p:nvSpPr>
          <p:cNvPr id="3" name="object 3"/>
          <p:cNvSpPr txBox="1"/>
          <p:nvPr/>
        </p:nvSpPr>
        <p:spPr>
          <a:xfrm>
            <a:off x="4943691" y="721315"/>
            <a:ext cx="5416461" cy="6416244"/>
          </a:xfrm>
          <a:prstGeom prst="rect">
            <a:avLst/>
          </a:prstGeom>
        </p:spPr>
        <p:txBody>
          <a:bodyPr vert="horz" wrap="square" lIns="0" tIns="79375" rIns="0" bIns="0" rtlCol="0">
            <a:spAutoFit/>
          </a:bodyPr>
          <a:lstStyle/>
          <a:p>
            <a:pPr marL="50800">
              <a:lnSpc>
                <a:spcPct val="100000"/>
              </a:lnSpc>
              <a:spcBef>
                <a:spcPts val="625"/>
              </a:spcBef>
            </a:pPr>
            <a:r>
              <a:rPr lang="ar-EG" sz="2000" b="1" dirty="0">
                <a:solidFill>
                  <a:srgbClr val="005D85"/>
                </a:solidFill>
                <a:latin typeface="Roboto"/>
              </a:rPr>
              <a:t>تصميم العملية</a:t>
            </a:r>
          </a:p>
          <a:p>
            <a:pPr marL="50800" marR="509905">
              <a:lnSpc>
                <a:spcPct val="78900"/>
              </a:lnSpc>
              <a:spcBef>
                <a:spcPts val="1010"/>
              </a:spcBef>
            </a:pPr>
            <a:r>
              <a:rPr lang="ar-EG" sz="2000" dirty="0">
                <a:latin typeface="Roboto"/>
              </a:rPr>
              <a:t>تستند هذه العملية إلى أحدث إرشادات المنظمة بشأن تدابير الصحة العامة والتدابير الاجتماعية المتعلقة بكوفيد-19، بما في ذلك ما يلي:</a:t>
            </a: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lang="ar-EG" sz="2000" dirty="0">
                <a:latin typeface="Roboto"/>
                <a:hlinkClick r:id="rId2"/>
              </a:rPr>
              <a:t>الاعتبارات المتعلقة بتنفيذ وتكییف تدابير الصحة العامة والتدابير
</a:t>
            </a:r>
            <a:br>
              <a:rPr lang="ar-EG" sz="2000" dirty="0">
                <a:latin typeface="Roboto"/>
                <a:hlinkClick r:id="rId2"/>
              </a:rPr>
            </a:br>
            <a:r>
              <a:rPr lang="ar-EG" sz="2000" dirty="0">
                <a:latin typeface="Roboto"/>
                <a:hlinkClick r:id="rId2"/>
              </a:rPr>
              <a:t>الاجتماعية في سیاق جائحة كوفید-19، إرشادات مبدئية،</a:t>
            </a:r>
            <a:endParaRPr lang="ar-EG" sz="2000" dirty="0">
              <a:latin typeface="Roboto"/>
            </a:endParaRP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lang="ar-EG" sz="2000" dirty="0">
                <a:latin typeface="Roboto"/>
              </a:rPr>
              <a:t>4 تشرين الثاني/ نوفمبر 2020:</a:t>
            </a:r>
          </a:p>
          <a:p>
            <a:pPr marL="382270">
              <a:lnSpc>
                <a:spcPct val="100000"/>
              </a:lnSpc>
              <a:spcBef>
                <a:spcPts val="120"/>
              </a:spcBef>
            </a:pPr>
            <a:endParaRPr lang="ar-EG" sz="2000" dirty="0">
              <a:latin typeface="Roboto"/>
            </a:endParaRPr>
          </a:p>
          <a:p>
            <a:pPr marL="382270" marR="186690" indent="-342900">
              <a:lnSpc>
                <a:spcPts val="2300"/>
              </a:lnSpc>
              <a:spcBef>
                <a:spcPts val="60"/>
              </a:spcBef>
              <a:buClr>
                <a:srgbClr val="000000"/>
              </a:buClr>
              <a:buFont typeface="Wingdings" panose="05000000000000000000" pitchFamily="2" charset="2"/>
              <a:buChar char="§"/>
              <a:tabLst>
                <a:tab pos="382270" algn="l"/>
                <a:tab pos="382905" algn="l"/>
              </a:tabLst>
            </a:pPr>
            <a:r>
              <a:rPr lang="ar-EG" sz="2000" dirty="0">
                <a:latin typeface="Roboto"/>
                <a:hlinkClick r:id="rId3"/>
              </a:rPr>
              <a:t>اعتبارات بشأن </a:t>
            </a:r>
            <a:r>
              <a:rPr lang="ar-EG" sz="2000" dirty="0" err="1">
                <a:latin typeface="Roboto"/>
                <a:hlinkClick r:id="rId3"/>
              </a:rPr>
              <a:t>تدابیر</a:t>
            </a:r>
            <a:r>
              <a:rPr lang="ar-EG" sz="2000" dirty="0">
                <a:latin typeface="Roboto"/>
                <a:hlinkClick r:id="rId3"/>
              </a:rPr>
              <a:t> الصحة </a:t>
            </a:r>
            <a:r>
              <a:rPr lang="ar-EG" sz="2000" dirty="0" err="1">
                <a:latin typeface="Roboto"/>
                <a:hlinkClick r:id="rId3"/>
              </a:rPr>
              <a:t>العمومیة</a:t>
            </a:r>
            <a:r>
              <a:rPr lang="ar-EG" sz="2000" dirty="0">
                <a:latin typeface="Roboto"/>
                <a:hlinkClick r:id="rId3"/>
              </a:rPr>
              <a:t> الخاصة بالمدارس في سیاق جائحة كوفید-19</a:t>
            </a:r>
            <a:r>
              <a:rPr lang="ar-EG" sz="2000" dirty="0">
                <a:latin typeface="Roboto"/>
              </a:rPr>
              <a:t>، أيلول/ سبتمبر 2020</a:t>
            </a:r>
          </a:p>
          <a:p>
            <a:pPr marL="382270" marR="628015" indent="-342900">
              <a:lnSpc>
                <a:spcPts val="2300"/>
              </a:lnSpc>
              <a:spcBef>
                <a:spcPts val="5"/>
              </a:spcBef>
              <a:buClr>
                <a:srgbClr val="000000"/>
              </a:buClr>
              <a:buFont typeface="Wingdings" panose="05000000000000000000" pitchFamily="2" charset="2"/>
              <a:buChar char="§"/>
              <a:tabLst>
                <a:tab pos="382270" algn="l"/>
                <a:tab pos="382905" algn="l"/>
              </a:tabLst>
            </a:pPr>
            <a:r>
              <a:rPr lang="ar-EG" sz="2000" dirty="0">
                <a:latin typeface="Roboto"/>
                <a:hlinkClick r:id="rId4"/>
              </a:rPr>
              <a:t>الاعتبارات المتعلقة بما ينبغي اتخاذه من تدابير الصحة </a:t>
            </a:r>
            <a:r>
              <a:rPr lang="ar-EG" sz="2000" dirty="0" err="1">
                <a:latin typeface="Roboto"/>
                <a:hlinkClick r:id="rId4"/>
              </a:rPr>
              <a:t>العمومیة</a:t>
            </a:r>
            <a:r>
              <a:rPr lang="ar-EG" sz="2000" dirty="0">
                <a:latin typeface="Roboto"/>
                <a:hlinkClick r:id="rId4"/>
              </a:rPr>
              <a:t> </a:t>
            </a:r>
            <a:r>
              <a:rPr lang="ar-EG" sz="2000" dirty="0" err="1">
                <a:latin typeface="Roboto"/>
                <a:hlinkClick r:id="rId4"/>
              </a:rPr>
              <a:t>والتدابیر</a:t>
            </a:r>
            <a:r>
              <a:rPr lang="ar-EG" sz="2000" dirty="0">
                <a:latin typeface="Roboto"/>
                <a:hlinkClick r:id="rId4"/>
              </a:rPr>
              <a:t> </a:t>
            </a:r>
            <a:r>
              <a:rPr lang="ar-EG" sz="2000" dirty="0" err="1">
                <a:latin typeface="Roboto"/>
                <a:hlinkClick r:id="rId4"/>
              </a:rPr>
              <a:t>الاجتماعیة</a:t>
            </a:r>
            <a:r>
              <a:rPr lang="ar-EG" sz="2000" dirty="0">
                <a:latin typeface="Roboto"/>
                <a:hlinkClick r:id="rId4"/>
              </a:rPr>
              <a:t> في مكان العمل في سیاق كوفید-19</a:t>
            </a:r>
            <a:r>
              <a:rPr lang="ar-EG" sz="2000" dirty="0">
                <a:latin typeface="Roboto"/>
              </a:rPr>
              <a:t>، أيار/ مايو 2020</a:t>
            </a:r>
          </a:p>
          <a:p>
            <a:pPr>
              <a:lnSpc>
                <a:spcPct val="100000"/>
              </a:lnSpc>
              <a:spcBef>
                <a:spcPts val="45"/>
              </a:spcBef>
            </a:pPr>
            <a:endParaRPr sz="2000" dirty="0">
              <a:latin typeface="Roboto"/>
            </a:endParaRPr>
          </a:p>
          <a:p>
            <a:pPr marL="50800">
              <a:lnSpc>
                <a:spcPct val="100000"/>
              </a:lnSpc>
            </a:pPr>
            <a:r>
              <a:rPr lang="ar-EG" sz="2000" b="1" dirty="0">
                <a:solidFill>
                  <a:srgbClr val="005D85"/>
                </a:solidFill>
                <a:latin typeface="Roboto"/>
              </a:rPr>
              <a:t>الغرض</a:t>
            </a:r>
          </a:p>
          <a:p>
            <a:pPr marL="50800" marR="43180">
              <a:lnSpc>
                <a:spcPts val="2300"/>
              </a:lnSpc>
              <a:spcBef>
                <a:spcPts val="60"/>
              </a:spcBef>
            </a:pPr>
            <a:r>
              <a:rPr lang="ar-EG" sz="2000" dirty="0">
                <a:latin typeface="Roboto"/>
              </a:rPr>
              <a:t>يتمثل الغرض من هذه العملية في وضع تصوّر لفاشيات كوفيد-19 (المحلية) الجارية في البلاد وإدارتها، مع الحد إلى أدنى قدر من التعطل الاجتماعي والاقتصادي، باتخاذ تدابير الصحة العامة والتدابير الاجتماعية الفعّالة.</a:t>
            </a:r>
          </a:p>
        </p:txBody>
      </p:sp>
      <p:grpSp>
        <p:nvGrpSpPr>
          <p:cNvPr id="4" name="object 4"/>
          <p:cNvGrpSpPr/>
          <p:nvPr/>
        </p:nvGrpSpPr>
        <p:grpSpPr>
          <a:xfrm>
            <a:off x="-165" y="716846"/>
            <a:ext cx="4977765" cy="6297295"/>
            <a:chOff x="5715000" y="499872"/>
            <a:chExt cx="4977765" cy="6297295"/>
          </a:xfrm>
        </p:grpSpPr>
        <p:sp>
          <p:nvSpPr>
            <p:cNvPr id="5" name="object 5"/>
            <p:cNvSpPr/>
            <p:nvPr/>
          </p:nvSpPr>
          <p:spPr>
            <a:xfrm>
              <a:off x="5715000" y="499872"/>
              <a:ext cx="4605528" cy="3066288"/>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5910266" y="694401"/>
              <a:ext cx="4019152" cy="2479250"/>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6096000" y="2484120"/>
              <a:ext cx="4264152" cy="2456687"/>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8"/>
            <p:cNvSpPr/>
            <p:nvPr/>
          </p:nvSpPr>
          <p:spPr>
            <a:xfrm>
              <a:off x="6394704" y="4108704"/>
              <a:ext cx="4297680" cy="2688336"/>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84500" y="87210"/>
            <a:ext cx="7325995" cy="505267"/>
          </a:xfrm>
          <a:prstGeom prst="rect">
            <a:avLst/>
          </a:prstGeom>
        </p:spPr>
        <p:txBody>
          <a:bodyPr vert="horz" wrap="square" lIns="0" tIns="12700" rIns="0" bIns="0" rtlCol="0">
            <a:spAutoFit/>
          </a:bodyPr>
          <a:lstStyle/>
          <a:p>
            <a:pPr marL="12700">
              <a:lnSpc>
                <a:spcPct val="100000"/>
              </a:lnSpc>
              <a:spcBef>
                <a:spcPts val="100"/>
              </a:spcBef>
            </a:pPr>
            <a:r>
              <a:rPr lang="ar-EG" sz="3200" dirty="0"/>
              <a:t>الأغراض العـــــــــامة لتمـــــــرين المحاكـــــــــاة</a:t>
            </a: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
        <p:nvSpPr>
          <p:cNvPr id="3" name="object 3"/>
          <p:cNvSpPr txBox="1"/>
          <p:nvPr/>
        </p:nvSpPr>
        <p:spPr>
          <a:xfrm>
            <a:off x="311053" y="781189"/>
            <a:ext cx="9836247" cy="5919056"/>
          </a:xfrm>
          <a:prstGeom prst="rect">
            <a:avLst/>
          </a:prstGeom>
        </p:spPr>
        <p:txBody>
          <a:bodyPr vert="horz" wrap="square" lIns="0" tIns="73660" rIns="0" bIns="0" rtlCol="0">
            <a:spAutoFit/>
          </a:bodyPr>
          <a:lstStyle/>
          <a:p>
            <a:pPr marL="12700">
              <a:lnSpc>
                <a:spcPct val="100000"/>
              </a:lnSpc>
              <a:spcBef>
                <a:spcPts val="580"/>
              </a:spcBef>
            </a:pPr>
            <a:r>
              <a:rPr lang="ar-EG" sz="2400" b="1" dirty="0">
                <a:solidFill>
                  <a:srgbClr val="005D85"/>
                </a:solidFill>
                <a:latin typeface="Roboto"/>
                <a:cs typeface="Roboto"/>
              </a:rPr>
              <a:t>أغراض العملية</a:t>
            </a:r>
          </a:p>
          <a:p>
            <a:pPr marL="469265" marR="8255" indent="-457200">
              <a:lnSpc>
                <a:spcPct val="102800"/>
              </a:lnSpc>
              <a:spcBef>
                <a:spcPts val="409"/>
              </a:spcBef>
              <a:buFont typeface="+mj-lt"/>
              <a:buAutoNum type="arabicParenR"/>
              <a:tabLst>
                <a:tab pos="414020" algn="l"/>
                <a:tab pos="414655" algn="l"/>
                <a:tab pos="2088514" algn="l"/>
                <a:tab pos="2475865" algn="l"/>
                <a:tab pos="3488054" algn="l"/>
                <a:tab pos="4824730" algn="l"/>
                <a:tab pos="5412105" algn="l"/>
                <a:tab pos="6898005" algn="l"/>
                <a:tab pos="8462645" algn="l"/>
              </a:tabLst>
            </a:pPr>
            <a:r>
              <a:rPr lang="ar-EG" sz="2400" dirty="0">
                <a:latin typeface="Roboto"/>
                <a:cs typeface="Roboto"/>
              </a:rPr>
              <a:t>تنسيق مختلف الأُطر التشريعية والتشغيلية بين مختلف القطاعات</a:t>
            </a:r>
          </a:p>
          <a:p>
            <a:pPr marL="469265" marR="8255" indent="-457200">
              <a:lnSpc>
                <a:spcPct val="102800"/>
              </a:lnSpc>
              <a:spcBef>
                <a:spcPts val="409"/>
              </a:spcBef>
              <a:buFont typeface="+mj-lt"/>
              <a:buAutoNum type="arabicParenR"/>
              <a:tabLst>
                <a:tab pos="414020" algn="l"/>
                <a:tab pos="414655" algn="l"/>
                <a:tab pos="2088514" algn="l"/>
                <a:tab pos="2475865" algn="l"/>
                <a:tab pos="3488054" algn="l"/>
                <a:tab pos="4824730" algn="l"/>
                <a:tab pos="5412105" algn="l"/>
                <a:tab pos="6898005" algn="l"/>
                <a:tab pos="8462645" algn="l"/>
              </a:tabLst>
            </a:pPr>
            <a:r>
              <a:rPr lang="ar-EG" sz="2400" dirty="0">
                <a:latin typeface="Roboto"/>
                <a:cs typeface="Roboto"/>
              </a:rPr>
              <a:t>تكييف التدابير بالاستناد إلى تقييم الحالة</a:t>
            </a:r>
          </a:p>
          <a:p>
            <a:pPr marL="469265" marR="8255" indent="-457200">
              <a:lnSpc>
                <a:spcPct val="102800"/>
              </a:lnSpc>
              <a:spcBef>
                <a:spcPts val="409"/>
              </a:spcBef>
              <a:buFont typeface="+mj-lt"/>
              <a:buAutoNum type="arabicParenR"/>
              <a:tabLst>
                <a:tab pos="414020" algn="l"/>
                <a:tab pos="414655" algn="l"/>
                <a:tab pos="2088514" algn="l"/>
                <a:tab pos="2475865" algn="l"/>
                <a:tab pos="3488054" algn="l"/>
                <a:tab pos="4824730" algn="l"/>
                <a:tab pos="5412105" algn="l"/>
                <a:tab pos="6898005" algn="l"/>
                <a:tab pos="8462645" algn="l"/>
              </a:tabLst>
            </a:pPr>
            <a:r>
              <a:rPr lang="ar-EG" sz="2400" dirty="0">
                <a:latin typeface="Roboto"/>
                <a:cs typeface="Roboto"/>
              </a:rPr>
              <a:t>الاعتبارات التي تُراعى عند تكييف تدابير الصحة العامة والتدابير الاجتماعية المحلية</a:t>
            </a:r>
          </a:p>
          <a:p>
            <a:pPr marL="469265" marR="8255" indent="-457200">
              <a:lnSpc>
                <a:spcPct val="102800"/>
              </a:lnSpc>
              <a:spcBef>
                <a:spcPts val="409"/>
              </a:spcBef>
              <a:buFont typeface="+mj-lt"/>
              <a:buAutoNum type="arabicParenR"/>
              <a:tabLst>
                <a:tab pos="414020" algn="l"/>
                <a:tab pos="414655" algn="l"/>
                <a:tab pos="2088514" algn="l"/>
                <a:tab pos="2475865" algn="l"/>
                <a:tab pos="3488054" algn="l"/>
                <a:tab pos="4824730" algn="l"/>
                <a:tab pos="5412105" algn="l"/>
                <a:tab pos="6898005" algn="l"/>
                <a:tab pos="8462645" algn="l"/>
              </a:tabLst>
            </a:pPr>
            <a:r>
              <a:rPr lang="ar-EG" sz="2400" dirty="0">
                <a:latin typeface="Roboto"/>
                <a:cs typeface="Roboto"/>
              </a:rPr>
              <a:t>الاعتبارات الخاصة بتدابير الصحة العامة في المدارس</a:t>
            </a:r>
          </a:p>
          <a:p>
            <a:pPr marL="469265" marR="8255" indent="-457200">
              <a:lnSpc>
                <a:spcPct val="102800"/>
              </a:lnSpc>
              <a:spcBef>
                <a:spcPts val="409"/>
              </a:spcBef>
              <a:buFont typeface="+mj-lt"/>
              <a:buAutoNum type="arabicParenR"/>
              <a:tabLst>
                <a:tab pos="414020" algn="l"/>
                <a:tab pos="414655" algn="l"/>
                <a:tab pos="2088514" algn="l"/>
                <a:tab pos="2475865" algn="l"/>
                <a:tab pos="3488054" algn="l"/>
                <a:tab pos="4824730" algn="l"/>
                <a:tab pos="5412105" algn="l"/>
                <a:tab pos="6898005" algn="l"/>
                <a:tab pos="8462645" algn="l"/>
              </a:tabLst>
            </a:pPr>
            <a:r>
              <a:rPr lang="ar-EG" sz="2400" dirty="0">
                <a:latin typeface="Roboto"/>
                <a:cs typeface="Roboto"/>
              </a:rPr>
              <a:t>الاعتبارات المتعلقة بما ينبغي اتخاذه من تدابير الصحة العامة والتدابير الاجتماعية في مكان العمل</a:t>
            </a:r>
          </a:p>
          <a:p>
            <a:pPr>
              <a:lnSpc>
                <a:spcPct val="100000"/>
              </a:lnSpc>
              <a:spcBef>
                <a:spcPts val="50"/>
              </a:spcBef>
            </a:pPr>
            <a:endParaRPr sz="2400" dirty="0">
              <a:latin typeface="Roboto"/>
              <a:cs typeface="Roboto"/>
            </a:endParaRPr>
          </a:p>
          <a:p>
            <a:pPr marL="13335">
              <a:lnSpc>
                <a:spcPct val="100000"/>
              </a:lnSpc>
            </a:pPr>
            <a:r>
              <a:rPr lang="ar-EG" sz="2400" b="1" dirty="0">
                <a:solidFill>
                  <a:srgbClr val="005D85"/>
                </a:solidFill>
                <a:latin typeface="Roboto"/>
                <a:cs typeface="Roboto"/>
              </a:rPr>
              <a:t>النطاق</a:t>
            </a:r>
          </a:p>
          <a:p>
            <a:pPr marL="13335" marR="6985">
              <a:lnSpc>
                <a:spcPct val="102800"/>
              </a:lnSpc>
              <a:spcBef>
                <a:spcPts val="409"/>
              </a:spcBef>
            </a:pPr>
            <a:r>
              <a:rPr lang="ar-EG" sz="2400" dirty="0">
                <a:latin typeface="Roboto"/>
                <a:cs typeface="Roboto"/>
              </a:rPr>
              <a:t>يشمل نطاق العملية العناصر الرئيسية للإدارة المستمرة لكوفيد-19. ويشمل ذلك:</a:t>
            </a:r>
          </a:p>
          <a:p>
            <a:pPr marL="356235" marR="6985" indent="-342900">
              <a:lnSpc>
                <a:spcPct val="102800"/>
              </a:lnSpc>
              <a:spcBef>
                <a:spcPts val="409"/>
              </a:spcBef>
              <a:buFont typeface="Arial" panose="020B0604020202020204" pitchFamily="34" charset="0"/>
              <a:buChar char="•"/>
            </a:pPr>
            <a:r>
              <a:rPr lang="ar-EG" sz="2400" dirty="0">
                <a:latin typeface="Roboto"/>
                <a:cs typeface="Roboto"/>
              </a:rPr>
              <a:t>الحوّكمة، ولاسيما المسائل المتعلقة بالتشريعات والسياسات،</a:t>
            </a:r>
          </a:p>
          <a:p>
            <a:pPr marL="356235" marR="6985" indent="-342900">
              <a:lnSpc>
                <a:spcPct val="102800"/>
              </a:lnSpc>
              <a:spcBef>
                <a:spcPts val="409"/>
              </a:spcBef>
              <a:buFont typeface="Arial" panose="020B0604020202020204" pitchFamily="34" charset="0"/>
              <a:buChar char="•"/>
            </a:pPr>
            <a:r>
              <a:rPr lang="ar-EG" sz="2400" dirty="0">
                <a:latin typeface="Roboto"/>
                <a:cs typeface="Roboto"/>
              </a:rPr>
              <a:t>تكييف تدابير الصحة العامة والتدابير الاجتماعية،</a:t>
            </a:r>
          </a:p>
          <a:p>
            <a:pPr marL="356235" marR="6985" indent="-342900">
              <a:lnSpc>
                <a:spcPct val="102800"/>
              </a:lnSpc>
              <a:spcBef>
                <a:spcPts val="409"/>
              </a:spcBef>
              <a:buFont typeface="Arial" panose="020B0604020202020204" pitchFamily="34" charset="0"/>
              <a:buChar char="•"/>
            </a:pPr>
            <a:r>
              <a:rPr lang="ar-EG" sz="2400" dirty="0">
                <a:latin typeface="Roboto"/>
                <a:cs typeface="Roboto"/>
              </a:rPr>
              <a:t>التنسيق وضمان اتساق النهج المتّبع في مختلف القطاعات،</a:t>
            </a:r>
          </a:p>
          <a:p>
            <a:pPr marL="356235" marR="6985" indent="-342900">
              <a:lnSpc>
                <a:spcPct val="102800"/>
              </a:lnSpc>
              <a:spcBef>
                <a:spcPts val="409"/>
              </a:spcBef>
              <a:buFont typeface="Arial" panose="020B0604020202020204" pitchFamily="34" charset="0"/>
              <a:buChar char="•"/>
            </a:pPr>
            <a:r>
              <a:rPr lang="ar-EG" sz="2400" dirty="0">
                <a:latin typeface="Roboto"/>
                <a:cs typeface="Roboto"/>
              </a:rPr>
              <a:t>إدارة الفاشيات (المحلية)،</a:t>
            </a:r>
          </a:p>
          <a:p>
            <a:pPr marL="356235" marR="6985" indent="-342900">
              <a:lnSpc>
                <a:spcPct val="102800"/>
              </a:lnSpc>
              <a:spcBef>
                <a:spcPts val="409"/>
              </a:spcBef>
              <a:buFont typeface="Arial" panose="020B0604020202020204" pitchFamily="34" charset="0"/>
              <a:buChar char="•"/>
            </a:pPr>
            <a:r>
              <a:rPr lang="ar-EG" sz="2400" dirty="0">
                <a:latin typeface="Roboto"/>
                <a:cs typeface="Roboto"/>
              </a:rPr>
              <a:t>الاعتبارات الخاصة بإعادة فتح المدارس والأعمال وأماكن العمل (جزئياً) وإغلاقها، وتشغيلها.</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356100" y="127000"/>
            <a:ext cx="5917565" cy="513080"/>
          </a:xfrm>
          <a:prstGeom prst="rect">
            <a:avLst/>
          </a:prstGeom>
        </p:spPr>
        <p:txBody>
          <a:bodyPr vert="horz" wrap="square" lIns="0" tIns="12700" rIns="0" bIns="0" rtlCol="0">
            <a:spAutoFit/>
          </a:bodyPr>
          <a:lstStyle/>
          <a:p>
            <a:pPr marL="12700" algn="just">
              <a:lnSpc>
                <a:spcPct val="100000"/>
              </a:lnSpc>
              <a:spcBef>
                <a:spcPts val="100"/>
              </a:spcBef>
            </a:pPr>
            <a:r>
              <a:rPr lang="ar-EG" sz="3200" dirty="0"/>
              <a:t>قواعـــــــد تمريـــــــن المحاكــــــــاة</a:t>
            </a:r>
          </a:p>
        </p:txBody>
      </p:sp>
      <p:sp>
        <p:nvSpPr>
          <p:cNvPr id="3" name="object 3"/>
          <p:cNvSpPr txBox="1"/>
          <p:nvPr/>
        </p:nvSpPr>
        <p:spPr>
          <a:xfrm>
            <a:off x="5000501" y="1249290"/>
            <a:ext cx="5257165" cy="5070619"/>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ar-EG" sz="2800" dirty="0">
                <a:latin typeface="Roboto"/>
                <a:cs typeface="Roboto"/>
              </a:rPr>
              <a:t>ليس هذا اختباراً فردياً</a:t>
            </a:r>
          </a:p>
          <a:p>
            <a:pPr>
              <a:lnSpc>
                <a:spcPct val="100000"/>
              </a:lnSpc>
              <a:spcBef>
                <a:spcPts val="20"/>
              </a:spcBef>
              <a:buClr>
                <a:srgbClr val="A24B19"/>
              </a:buClr>
              <a:buFont typeface="Arial"/>
              <a:buChar char="•"/>
            </a:pPr>
            <a:endParaRPr sz="280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ar-EG" sz="2800" dirty="0">
                <a:latin typeface="Roboto"/>
                <a:cs typeface="Roboto"/>
              </a:rPr>
              <a:t>احترم آراء الآخرين</a:t>
            </a:r>
          </a:p>
          <a:p>
            <a:pPr>
              <a:lnSpc>
                <a:spcPct val="100000"/>
              </a:lnSpc>
              <a:spcBef>
                <a:spcPts val="60"/>
              </a:spcBef>
              <a:buClr>
                <a:srgbClr val="A24B19"/>
              </a:buClr>
              <a:buFont typeface="Arial"/>
              <a:buChar char="•"/>
            </a:pPr>
            <a:endParaRPr sz="2800" dirty="0">
              <a:latin typeface="Roboto"/>
              <a:cs typeface="Roboto"/>
            </a:endParaRPr>
          </a:p>
          <a:p>
            <a:pPr marL="362585" marR="947419" indent="-311785">
              <a:lnSpc>
                <a:spcPts val="3000"/>
              </a:lnSpc>
              <a:buClr>
                <a:srgbClr val="A24B19"/>
              </a:buClr>
              <a:buSzPct val="152380"/>
              <a:buFont typeface="Arial"/>
              <a:buChar char="•"/>
              <a:tabLst>
                <a:tab pos="362585" algn="l"/>
                <a:tab pos="363220" algn="l"/>
              </a:tabLst>
            </a:pPr>
            <a:r>
              <a:rPr lang="ar-EG" sz="2800" dirty="0">
                <a:latin typeface="Roboto"/>
                <a:cs typeface="Roboto"/>
              </a:rPr>
              <a:t>انظر إلى السيناريو من حيث إمكانية تأثيره على الوحدة التي كُلفت بمسؤوليتها.</a:t>
            </a:r>
          </a:p>
          <a:p>
            <a:pPr>
              <a:lnSpc>
                <a:spcPct val="100000"/>
              </a:lnSpc>
              <a:buClr>
                <a:srgbClr val="A24B19"/>
              </a:buClr>
              <a:buFont typeface="Arial"/>
              <a:buChar char="•"/>
            </a:pPr>
            <a:endParaRPr sz="280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lang="ar-EG" sz="2800" dirty="0">
                <a:latin typeface="Roboto"/>
                <a:cs typeface="Roboto"/>
              </a:rPr>
              <a:t>استرشد بالخطط والمبادئ التوجيهية واللوائح القائمة في تحديد استجاباتك.</a:t>
            </a:r>
          </a:p>
          <a:p>
            <a:pPr>
              <a:lnSpc>
                <a:spcPct val="100000"/>
              </a:lnSpc>
              <a:spcBef>
                <a:spcPts val="65"/>
              </a:spcBef>
              <a:buClr>
                <a:srgbClr val="A24B19"/>
              </a:buClr>
              <a:buFont typeface="Arial"/>
              <a:buChar char="•"/>
            </a:pPr>
            <a:endParaRPr sz="280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lang="ar-EG" sz="2800" dirty="0"/>
              <a:t>ركّز على الحلول والتخطيط المستقبلي.</a:t>
            </a:r>
          </a:p>
        </p:txBody>
      </p:sp>
      <p:sp>
        <p:nvSpPr>
          <p:cNvPr id="4" name="object 4"/>
          <p:cNvSpPr/>
          <p:nvPr/>
        </p:nvSpPr>
        <p:spPr>
          <a:xfrm>
            <a:off x="622300" y="1955800"/>
            <a:ext cx="4831963" cy="3225272"/>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lang="ar-EG"/>
              <a:t>عملية المحاكاة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713681" y="57785"/>
            <a:ext cx="7587906" cy="558800"/>
          </a:xfrm>
          <a:prstGeom prst="rect">
            <a:avLst/>
          </a:prstGeom>
        </p:spPr>
        <p:txBody>
          <a:bodyPr vert="horz" wrap="square" lIns="0" tIns="12700" rIns="0" bIns="0" rtlCol="0">
            <a:spAutoFit/>
          </a:bodyPr>
          <a:lstStyle/>
          <a:p>
            <a:pPr marL="12700">
              <a:lnSpc>
                <a:spcPct val="100000"/>
              </a:lnSpc>
              <a:spcBef>
                <a:spcPts val="100"/>
              </a:spcBef>
            </a:pPr>
            <a:r>
              <a:rPr lang="ar-EG" sz="3500" dirty="0"/>
              <a:t>تمريـــــــن المحاكـــــــاة: كيفيــــــــة المشـــــــاركة</a:t>
            </a:r>
          </a:p>
        </p:txBody>
      </p:sp>
      <p:sp>
        <p:nvSpPr>
          <p:cNvPr id="19" name="object 19"/>
          <p:cNvSpPr/>
          <p:nvPr/>
        </p:nvSpPr>
        <p:spPr>
          <a:xfrm>
            <a:off x="7377685" y="1223705"/>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a:p>
        </p:txBody>
      </p:sp>
      <p:sp>
        <p:nvSpPr>
          <p:cNvPr id="20" name="object 20"/>
          <p:cNvSpPr txBox="1"/>
          <p:nvPr/>
        </p:nvSpPr>
        <p:spPr>
          <a:xfrm>
            <a:off x="7785100" y="1884705"/>
            <a:ext cx="2516487" cy="662940"/>
          </a:xfrm>
          <a:prstGeom prst="rect">
            <a:avLst/>
          </a:prstGeom>
        </p:spPr>
        <p:txBody>
          <a:bodyPr vert="horz" wrap="square" lIns="0" tIns="25400" rIns="0" bIns="0" rtlCol="0">
            <a:spAutoFit/>
          </a:bodyPr>
          <a:lstStyle/>
          <a:p>
            <a:pPr marL="233045" marR="5080" indent="-220979" algn="ctr">
              <a:lnSpc>
                <a:spcPts val="2500"/>
              </a:lnSpc>
              <a:spcBef>
                <a:spcPts val="200"/>
              </a:spcBef>
            </a:pPr>
            <a:r>
              <a:rPr lang="ar-EG" sz="2400" dirty="0">
                <a:solidFill>
                  <a:srgbClr val="FFFFFF"/>
                </a:solidFill>
                <a:latin typeface="Arial"/>
                <a:cs typeface="Arial"/>
              </a:rPr>
              <a:t>هذه عملية مغلقة مصمّمة لكم فقط.</a:t>
            </a:r>
          </a:p>
        </p:txBody>
      </p:sp>
      <p:sp>
        <p:nvSpPr>
          <p:cNvPr id="21" name="object 21"/>
          <p:cNvSpPr txBox="1"/>
          <p:nvPr/>
        </p:nvSpPr>
        <p:spPr>
          <a:xfrm>
            <a:off x="7459340" y="2683640"/>
            <a:ext cx="3015615" cy="1106200"/>
          </a:xfrm>
          <a:prstGeom prst="rect">
            <a:avLst/>
          </a:prstGeom>
        </p:spPr>
        <p:txBody>
          <a:bodyPr vert="horz" wrap="square" lIns="0" tIns="10160" rIns="0" bIns="0" rtlCol="0">
            <a:spAutoFit/>
          </a:bodyPr>
          <a:lstStyle/>
          <a:p>
            <a:pPr marL="12700" marR="5080" indent="-635" algn="ctr">
              <a:lnSpc>
                <a:spcPct val="100699"/>
              </a:lnSpc>
              <a:spcBef>
                <a:spcPts val="80"/>
              </a:spcBef>
            </a:pPr>
            <a:r>
              <a:rPr lang="ar-EG" sz="2400" dirty="0">
                <a:solidFill>
                  <a:srgbClr val="FFFFFF"/>
                </a:solidFill>
                <a:latin typeface="Arial"/>
                <a:cs typeface="Arial"/>
              </a:rPr>
              <a:t>سيوجهكم الميسرون من خلال سلسلة من المناقشات التي تركّز على إحدى فاشيات كوفيد-19.</a:t>
            </a:r>
          </a:p>
        </p:txBody>
      </p:sp>
      <p:sp>
        <p:nvSpPr>
          <p:cNvPr id="22" name="object 22"/>
          <p:cNvSpPr txBox="1"/>
          <p:nvPr/>
        </p:nvSpPr>
        <p:spPr>
          <a:xfrm>
            <a:off x="7857128" y="4436364"/>
            <a:ext cx="2436495" cy="997585"/>
          </a:xfrm>
          <a:prstGeom prst="rect">
            <a:avLst/>
          </a:prstGeom>
        </p:spPr>
        <p:txBody>
          <a:bodyPr vert="horz" wrap="square" lIns="0" tIns="31750" rIns="0" bIns="0" rtlCol="0">
            <a:spAutoFit/>
          </a:bodyPr>
          <a:lstStyle/>
          <a:p>
            <a:pPr marL="12700" marR="5080" indent="269875" algn="ctr">
              <a:lnSpc>
                <a:spcPts val="3810"/>
              </a:lnSpc>
              <a:spcBef>
                <a:spcPts val="250"/>
              </a:spcBef>
            </a:pPr>
            <a:r>
              <a:rPr lang="ar-EG" sz="3200" b="1" dirty="0">
                <a:solidFill>
                  <a:srgbClr val="FFFFFF"/>
                </a:solidFill>
                <a:latin typeface="Arial"/>
                <a:cs typeface="Arial"/>
              </a:rPr>
              <a:t>نحن جميعاً هنا لنتعلم</a:t>
            </a:r>
          </a:p>
        </p:txBody>
      </p:sp>
      <p:sp>
        <p:nvSpPr>
          <p:cNvPr id="23" name="object 23"/>
          <p:cNvSpPr/>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24" name="object 24"/>
          <p:cNvSpPr txBox="1"/>
          <p:nvPr/>
        </p:nvSpPr>
        <p:spPr>
          <a:xfrm>
            <a:off x="904515" y="5144516"/>
            <a:ext cx="1060450" cy="299720"/>
          </a:xfrm>
          <a:prstGeom prst="rect">
            <a:avLst/>
          </a:prstGeom>
        </p:spPr>
        <p:txBody>
          <a:bodyPr vert="horz" wrap="square" lIns="0" tIns="12700" rIns="0" bIns="0" rtlCol="0">
            <a:spAutoFit/>
          </a:bodyPr>
          <a:lstStyle/>
          <a:p>
            <a:pPr marL="12700">
              <a:lnSpc>
                <a:spcPct val="100000"/>
              </a:lnSpc>
              <a:spcBef>
                <a:spcPts val="100"/>
              </a:spcBef>
            </a:pPr>
            <a:r>
              <a:rPr lang="ar-EG" sz="1800" b="1" dirty="0">
                <a:solidFill>
                  <a:srgbClr val="FFFFFF"/>
                </a:solidFill>
                <a:latin typeface="Arial"/>
                <a:cs typeface="Arial"/>
              </a:rPr>
              <a:t>مناقشة وتقييم</a:t>
            </a:r>
          </a:p>
        </p:txBody>
      </p:sp>
      <p:grpSp>
        <p:nvGrpSpPr>
          <p:cNvPr id="25" name="object 25"/>
          <p:cNvGrpSpPr/>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28" name="object 28"/>
          <p:cNvSpPr txBox="1"/>
          <p:nvPr/>
        </p:nvSpPr>
        <p:spPr>
          <a:xfrm>
            <a:off x="2863070" y="4906303"/>
            <a:ext cx="1132205" cy="779701"/>
          </a:xfrm>
          <a:prstGeom prst="rect">
            <a:avLst/>
          </a:prstGeom>
        </p:spPr>
        <p:txBody>
          <a:bodyPr vert="horz" wrap="square" lIns="0" tIns="48260" rIns="0" bIns="0" rtlCol="0">
            <a:spAutoFit/>
          </a:bodyPr>
          <a:lstStyle/>
          <a:p>
            <a:pPr marL="12700" marR="5080" algn="ctr">
              <a:lnSpc>
                <a:spcPts val="1900"/>
              </a:lnSpc>
              <a:spcBef>
                <a:spcPts val="380"/>
              </a:spcBef>
            </a:pPr>
            <a:r>
              <a:rPr lang="ar-EG" sz="1800" b="1" dirty="0">
                <a:solidFill>
                  <a:srgbClr val="FFFFFF"/>
                </a:solidFill>
                <a:latin typeface="Arial"/>
                <a:cs typeface="Arial"/>
              </a:rPr>
              <a:t>استخلاص ميسّر للمعلومات</a:t>
            </a:r>
          </a:p>
        </p:txBody>
      </p:sp>
      <p:grpSp>
        <p:nvGrpSpPr>
          <p:cNvPr id="29" name="object 29"/>
          <p:cNvGrpSpPr/>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32" name="object 32"/>
          <p:cNvSpPr txBox="1"/>
          <p:nvPr/>
        </p:nvSpPr>
        <p:spPr>
          <a:xfrm>
            <a:off x="4910849" y="5025644"/>
            <a:ext cx="968375" cy="541020"/>
          </a:xfrm>
          <a:prstGeom prst="rect">
            <a:avLst/>
          </a:prstGeom>
        </p:spPr>
        <p:txBody>
          <a:bodyPr vert="horz" wrap="square" lIns="0" tIns="48260" rIns="0" bIns="0" rtlCol="0">
            <a:spAutoFit/>
          </a:bodyPr>
          <a:lstStyle/>
          <a:p>
            <a:pPr marL="12700" marR="5080" indent="124460" algn="ctr">
              <a:lnSpc>
                <a:spcPts val="1900"/>
              </a:lnSpc>
              <a:spcBef>
                <a:spcPts val="380"/>
              </a:spcBef>
            </a:pPr>
            <a:r>
              <a:rPr lang="ar-EG" sz="1800" b="1" dirty="0">
                <a:solidFill>
                  <a:srgbClr val="FFFFFF"/>
                </a:solidFill>
                <a:latin typeface="Arial"/>
                <a:cs typeface="Arial"/>
              </a:rPr>
              <a:t>وضع خطة العمل</a:t>
            </a:r>
          </a:p>
        </p:txBody>
      </p:sp>
      <p:sp>
        <p:nvSpPr>
          <p:cNvPr id="33" name="object 33"/>
          <p:cNvSpPr/>
          <p:nvPr/>
        </p:nvSpPr>
        <p:spPr>
          <a:xfrm>
            <a:off x="338275" y="1568539"/>
            <a:ext cx="6200872" cy="3402540"/>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4" name="object 34"/>
          <p:cNvSpPr txBox="1"/>
          <p:nvPr/>
        </p:nvSpPr>
        <p:spPr>
          <a:xfrm>
            <a:off x="529053" y="3639993"/>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ar-EG" sz="1800" dirty="0">
                <a:latin typeface="Arial"/>
                <a:cs typeface="Arial"/>
              </a:rPr>
              <a:t>أسئلة ومناقشة (5)</a:t>
            </a:r>
          </a:p>
        </p:txBody>
      </p:sp>
      <p:sp>
        <p:nvSpPr>
          <p:cNvPr id="42" name="object 42"/>
          <p:cNvSpPr txBox="1"/>
          <p:nvPr/>
        </p:nvSpPr>
        <p:spPr>
          <a:xfrm>
            <a:off x="9638792" y="7297940"/>
            <a:ext cx="873828"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الصفحة 9</a:t>
            </a:r>
          </a:p>
        </p:txBody>
      </p:sp>
      <p:sp>
        <p:nvSpPr>
          <p:cNvPr id="43" name="object 43"/>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عملية المحاكاة</a:t>
            </a:r>
          </a:p>
        </p:txBody>
      </p:sp>
      <p:sp>
        <p:nvSpPr>
          <p:cNvPr id="44" name="object 44"/>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lang="ar-EG" sz="1100" b="1">
                <a:solidFill>
                  <a:srgbClr val="FFFFFF"/>
                </a:solidFill>
                <a:latin typeface="Arial"/>
                <a:cs typeface="Arial"/>
              </a:rPr>
              <a:t>فيروس كورونا المستجد (كوفيد-19)</a:t>
            </a:r>
          </a:p>
        </p:txBody>
      </p:sp>
      <p:sp>
        <p:nvSpPr>
          <p:cNvPr id="45" name="object 45"/>
          <p:cNvSpPr txBox="1"/>
          <p:nvPr/>
        </p:nvSpPr>
        <p:spPr>
          <a:xfrm>
            <a:off x="4679844" y="7297940"/>
            <a:ext cx="1545134" cy="166712"/>
          </a:xfrm>
          <a:prstGeom prst="rect">
            <a:avLst/>
          </a:prstGeom>
        </p:spPr>
        <p:txBody>
          <a:bodyPr vert="horz" wrap="square" lIns="0" tIns="0" rIns="0" bIns="0" rtlCol="0">
            <a:spAutoFit/>
          </a:bodyPr>
          <a:lstStyle/>
          <a:p>
            <a:pPr marL="12700">
              <a:lnSpc>
                <a:spcPts val="1315"/>
              </a:lnSpc>
            </a:pPr>
            <a:r>
              <a:rPr lang="ar-EG" sz="1100" b="1" dirty="0">
                <a:solidFill>
                  <a:srgbClr val="FFFFFF"/>
                </a:solidFill>
                <a:latin typeface="Arial"/>
                <a:cs typeface="Arial"/>
              </a:rPr>
              <a:t>25 تشرين الثاني/ نوفمبر 2020</a:t>
            </a:r>
          </a:p>
        </p:txBody>
      </p:sp>
      <p:sp>
        <p:nvSpPr>
          <p:cNvPr id="35" name="object 35"/>
          <p:cNvSpPr txBox="1"/>
          <p:nvPr/>
        </p:nvSpPr>
        <p:spPr>
          <a:xfrm>
            <a:off x="2100675" y="3611193"/>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ar-EG" sz="1800" dirty="0">
                <a:latin typeface="Arial"/>
                <a:cs typeface="Arial"/>
              </a:rPr>
              <a:t>أسئلة ومناقشة (4)</a:t>
            </a:r>
          </a:p>
        </p:txBody>
      </p:sp>
      <p:sp>
        <p:nvSpPr>
          <p:cNvPr id="36" name="object 36"/>
          <p:cNvSpPr txBox="1"/>
          <p:nvPr/>
        </p:nvSpPr>
        <p:spPr>
          <a:xfrm>
            <a:off x="3707659" y="3671616"/>
            <a:ext cx="972185" cy="541020"/>
          </a:xfrm>
          <a:prstGeom prst="rect">
            <a:avLst/>
          </a:prstGeom>
        </p:spPr>
        <p:txBody>
          <a:bodyPr vert="horz" wrap="square" lIns="0" tIns="48260" rIns="0" bIns="0" rtlCol="0">
            <a:spAutoFit/>
          </a:bodyPr>
          <a:lstStyle/>
          <a:p>
            <a:pPr marL="118110" marR="5080" indent="-106045" algn="ctr">
              <a:lnSpc>
                <a:spcPts val="1900"/>
              </a:lnSpc>
              <a:spcBef>
                <a:spcPts val="380"/>
              </a:spcBef>
            </a:pPr>
            <a:r>
              <a:rPr lang="ar-EG" sz="1800" b="1" dirty="0">
                <a:latin typeface="Arial"/>
                <a:cs typeface="Arial"/>
              </a:rPr>
              <a:t>تحديث السيناريو</a:t>
            </a:r>
          </a:p>
        </p:txBody>
      </p:sp>
      <p:sp>
        <p:nvSpPr>
          <p:cNvPr id="37" name="object 37"/>
          <p:cNvSpPr txBox="1"/>
          <p:nvPr/>
        </p:nvSpPr>
        <p:spPr>
          <a:xfrm>
            <a:off x="5261798" y="3671616"/>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ar-EG" sz="1800" dirty="0">
                <a:latin typeface="Arial"/>
                <a:cs typeface="Arial"/>
              </a:rPr>
              <a:t>أسئلة ومناقشة (3)</a:t>
            </a:r>
          </a:p>
        </p:txBody>
      </p:sp>
      <p:sp>
        <p:nvSpPr>
          <p:cNvPr id="38" name="object 38"/>
          <p:cNvSpPr txBox="1"/>
          <p:nvPr/>
        </p:nvSpPr>
        <p:spPr>
          <a:xfrm>
            <a:off x="5275198" y="2033033"/>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lang="ar-EG" sz="1800" dirty="0">
                <a:latin typeface="Arial"/>
                <a:cs typeface="Arial"/>
              </a:rPr>
              <a:t>أسئلة ومناقشة (2)</a:t>
            </a:r>
          </a:p>
        </p:txBody>
      </p:sp>
      <p:sp>
        <p:nvSpPr>
          <p:cNvPr id="39" name="object 39"/>
          <p:cNvSpPr txBox="1"/>
          <p:nvPr/>
        </p:nvSpPr>
        <p:spPr>
          <a:xfrm>
            <a:off x="3767893" y="2017267"/>
            <a:ext cx="972185" cy="541020"/>
          </a:xfrm>
          <a:prstGeom prst="rect">
            <a:avLst/>
          </a:prstGeom>
        </p:spPr>
        <p:txBody>
          <a:bodyPr vert="horz" wrap="square" lIns="0" tIns="48260" rIns="0" bIns="0" rtlCol="0">
            <a:spAutoFit/>
          </a:bodyPr>
          <a:lstStyle/>
          <a:p>
            <a:pPr marL="118110" marR="5080" indent="-106045" algn="ctr">
              <a:lnSpc>
                <a:spcPts val="1900"/>
              </a:lnSpc>
              <a:spcBef>
                <a:spcPts val="380"/>
              </a:spcBef>
            </a:pPr>
            <a:r>
              <a:rPr lang="ar-EG" sz="1800" b="1" dirty="0">
                <a:latin typeface="Arial"/>
                <a:cs typeface="Arial"/>
              </a:rPr>
              <a:t>تحديث السيناريو</a:t>
            </a:r>
          </a:p>
        </p:txBody>
      </p:sp>
      <p:sp>
        <p:nvSpPr>
          <p:cNvPr id="40" name="object 40"/>
          <p:cNvSpPr txBox="1"/>
          <p:nvPr/>
        </p:nvSpPr>
        <p:spPr>
          <a:xfrm>
            <a:off x="2100675" y="2017267"/>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lang="ar-EG" sz="1800" dirty="0">
                <a:latin typeface="Arial"/>
                <a:cs typeface="Arial"/>
              </a:rPr>
              <a:t>أسئلة ومناقشة (1)</a:t>
            </a:r>
          </a:p>
        </p:txBody>
      </p:sp>
      <p:sp>
        <p:nvSpPr>
          <p:cNvPr id="41" name="object 41"/>
          <p:cNvSpPr txBox="1"/>
          <p:nvPr/>
        </p:nvSpPr>
        <p:spPr>
          <a:xfrm>
            <a:off x="595734" y="2136140"/>
            <a:ext cx="972185" cy="299720"/>
          </a:xfrm>
          <a:prstGeom prst="rect">
            <a:avLst/>
          </a:prstGeom>
        </p:spPr>
        <p:txBody>
          <a:bodyPr vert="horz" wrap="square" lIns="0" tIns="12700" rIns="0" bIns="0" rtlCol="0">
            <a:spAutoFit/>
          </a:bodyPr>
          <a:lstStyle/>
          <a:p>
            <a:pPr marL="12700" algn="ctr">
              <a:lnSpc>
                <a:spcPct val="100000"/>
              </a:lnSpc>
              <a:spcBef>
                <a:spcPts val="100"/>
              </a:spcBef>
            </a:pPr>
            <a:r>
              <a:rPr lang="ar-EG" sz="1800" b="1" dirty="0">
                <a:latin typeface="Arial"/>
                <a:cs typeface="Arial"/>
              </a:rPr>
              <a:t>السيناريو</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2.xml><?xml version="1.0" encoding="utf-8"?>
<ds:datastoreItem xmlns:ds="http://schemas.openxmlformats.org/officeDocument/2006/customXml" ds:itemID="{26601159-1D50-4283-8A58-2E0E604B0DC2}">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00575DBB-8D0F-4BB8-91AE-9477538E59B0}"/>
</file>

<file path=docProps/app.xml><?xml version="1.0" encoding="utf-8"?>
<Properties xmlns="http://schemas.openxmlformats.org/officeDocument/2006/extended-properties" xmlns:vt="http://schemas.openxmlformats.org/officeDocument/2006/docPropsVTypes">
  <Template/>
  <TotalTime>854</TotalTime>
  <Words>4786</Words>
  <Application>Microsoft Office PowerPoint</Application>
  <PresentationFormat>Custom</PresentationFormat>
  <Paragraphs>583</Paragraphs>
  <Slides>35</Slides>
  <Notes>15</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Arial</vt:lpstr>
      <vt:lpstr>Arial Black</vt:lpstr>
      <vt:lpstr>Calibri</vt:lpstr>
      <vt:lpstr>Roboto</vt:lpstr>
      <vt:lpstr>Roboto Medium</vt:lpstr>
      <vt:lpstr>Roboto-Medium</vt:lpstr>
      <vt:lpstr>Times New Roman</vt:lpstr>
      <vt:lpstr>Wingdings</vt:lpstr>
      <vt:lpstr>Office Theme</vt:lpstr>
      <vt:lpstr>1_Office Theme</vt:lpstr>
      <vt:lpstr>2_Office Theme</vt:lpstr>
      <vt:lpstr>فيروس كورونا المســتجد (كوفيد-19)</vt:lpstr>
      <vt:lpstr>جدول الأعمـــــــال المقتـــــــــرح</vt:lpstr>
      <vt:lpstr>تقريــــر الحالة الأخيــــر الصــــادر عن المنظمــــة</vt:lpstr>
      <vt:lpstr>توجيــــــه التأهــــــــب والاســـــــتجابة</vt:lpstr>
      <vt:lpstr>ما هو تمــــــرين المحاكـــــــــاة؟</vt:lpstr>
      <vt:lpstr>التصـــــــميم والغــــــــرض</vt:lpstr>
      <vt:lpstr>الأغراض العـــــــــامة لتمـــــــرين المحاكـــــــــاة</vt:lpstr>
      <vt:lpstr>قواعـــــــد تمريـــــــن المحاكــــــــاة</vt:lpstr>
      <vt:lpstr>تمريـــــــن المحاكـــــــاة: كيفيــــــــة المشـــــــاركة</vt:lpstr>
      <vt:lpstr>أســــــــــئلة</vt:lpstr>
      <vt:lpstr>PowerPoint Presentation</vt:lpstr>
      <vt:lpstr>الســـــــيناريو</vt:lpstr>
      <vt:lpstr>الجلســـــــــــة 1</vt:lpstr>
      <vt:lpstr>PowerPoint Presentation</vt:lpstr>
      <vt:lpstr>المعلومات الأساسية عن تدابير الصحة العامة والتدابير الاجتماعية</vt:lpstr>
      <vt:lpstr>تقييم الحــــــــــالة</vt:lpstr>
      <vt:lpstr>الجلســــــــة 2</vt:lpstr>
      <vt:lpstr>PowerPoint Presentation</vt:lpstr>
      <vt:lpstr>تحديـــــــث الســــــيناريو</vt:lpstr>
      <vt:lpstr>الجلســـــــــة 3</vt:lpstr>
      <vt:lpstr>PowerPoint Presentation</vt:lpstr>
      <vt:lpstr>تحديث الســــــيناريو</vt:lpstr>
      <vt:lpstr>PowerPoint Presentation</vt:lpstr>
      <vt:lpstr>PowerPoint Presentation</vt:lpstr>
      <vt:lpstr>تحديث الســـــــــيناريو</vt:lpstr>
      <vt:lpstr>الجلســــــــــة 5</vt:lpstr>
      <vt:lpstr>المـــــــــوجز  والخطوات التالية</vt:lpstr>
      <vt:lpstr>الخطة الاســـــــتراتيجية للتأهب والاســـــــتجابة لكوفيد-19</vt:lpstr>
      <vt:lpstr>تحليــــــــل مواطن القــــــــوة والثـــــــغرات</vt:lpstr>
      <vt:lpstr>PowerPoint Presentation</vt:lpstr>
      <vt:lpstr>خطــــــــة العمـــــــــل</vt:lpstr>
      <vt:lpstr>استخلاص الدروس</vt:lpstr>
      <vt:lpstr>اســــــــتمارة تعليــــــــقات المشــــــاركين</vt:lpstr>
      <vt:lpstr>PowerPoint Presentation</vt:lpstr>
      <vt:lpstr>شـــــــــكراً لكـــــــم!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dc:creator>Nadia Ayoub</dc:creator>
  <cp:lastModifiedBy>PORTORICO, Mariaisabella</cp:lastModifiedBy>
  <cp:revision>45</cp:revision>
  <dcterms:created xsi:type="dcterms:W3CDTF">2020-11-25T12:11:13Z</dcterms:created>
  <dcterms:modified xsi:type="dcterms:W3CDTF">2020-12-07T12:38:04Z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